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3"/>
  </p:notesMasterIdLst>
  <p:handoutMasterIdLst>
    <p:handoutMasterId r:id="rId4"/>
  </p:handoutMasterIdLst>
  <p:sldIdLst>
    <p:sldId id="256" r:id="rId2"/>
  </p:sldIdLst>
  <p:sldSz cx="43891200" cy="3291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2096" userDrawn="1">
          <p15:clr>
            <a:srgbClr val="A4A3A4"/>
          </p15:clr>
        </p15:guide>
        <p15:guide id="2" pos="18456" userDrawn="1">
          <p15:clr>
            <a:srgbClr val="A4A3A4"/>
          </p15:clr>
        </p15:guide>
        <p15:guide id="3" pos="921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8D00"/>
    <a:srgbClr val="E4002B"/>
    <a:srgbClr val="4DC3E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460"/>
    <p:restoredTop sz="96824"/>
  </p:normalViewPr>
  <p:slideViewPr>
    <p:cSldViewPr snapToGrid="0">
      <p:cViewPr>
        <p:scale>
          <a:sx n="40" d="100"/>
          <a:sy n="40" d="100"/>
        </p:scale>
        <p:origin x="-200" y="-224"/>
      </p:cViewPr>
      <p:guideLst>
        <p:guide orient="horz" pos="12096"/>
        <p:guide pos="18456"/>
        <p:guide pos="9216"/>
      </p:guideLst>
    </p:cSldViewPr>
  </p:slideViewPr>
  <p:notesTextViewPr>
    <p:cViewPr>
      <p:scale>
        <a:sx n="1" d="1"/>
        <a:sy n="1" d="1"/>
      </p:scale>
      <p:origin x="0" y="0"/>
    </p:cViewPr>
  </p:notesTextViewPr>
  <p:notesViewPr>
    <p:cSldViewPr snapToGrid="0" showGuides="1">
      <p:cViewPr varScale="1">
        <p:scale>
          <a:sx n="96" d="100"/>
          <a:sy n="96" d="100"/>
        </p:scale>
        <p:origin x="4328" y="17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3" Type="http://schemas.openxmlformats.org/officeDocument/2006/relationships/oleObject" Target="https://michiganstate-my.sharepoint.com/personal/nienhu23_msu_edu/Documents/Chicago%20CRZ%20Data.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https://michiganstate-my.sharepoint.com/personal/nienhu23_msu_edu/Documents/Chicago%20CRZ%20Data.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3200" b="0" i="0" u="none" strike="noStrike" kern="1200" spc="0" baseline="0">
                <a:solidFill>
                  <a:schemeClr val="tx1">
                    <a:lumMod val="65000"/>
                    <a:lumOff val="35000"/>
                  </a:schemeClr>
                </a:solidFill>
                <a:latin typeface="+mn-lt"/>
                <a:ea typeface="+mn-ea"/>
                <a:cs typeface="+mn-cs"/>
              </a:defRPr>
            </a:pPr>
            <a:r>
              <a:rPr lang="en-US" sz="3200" b="1" dirty="0">
                <a:solidFill>
                  <a:schemeClr val="tx1">
                    <a:lumMod val="75000"/>
                    <a:lumOff val="25000"/>
                  </a:schemeClr>
                </a:solidFill>
              </a:rPr>
              <a:t>Method</a:t>
            </a:r>
            <a:r>
              <a:rPr lang="en-US" sz="3200" b="1" baseline="0" dirty="0">
                <a:solidFill>
                  <a:schemeClr val="tx1">
                    <a:lumMod val="75000"/>
                    <a:lumOff val="25000"/>
                  </a:schemeClr>
                </a:solidFill>
              </a:rPr>
              <a:t> of Commute in Comparison Areas</a:t>
            </a:r>
          </a:p>
        </c:rich>
      </c:tx>
      <c:overlay val="0"/>
      <c:spPr>
        <a:noFill/>
        <a:ln>
          <a:noFill/>
        </a:ln>
        <a:effectLst/>
      </c:spPr>
      <c:txPr>
        <a:bodyPr rot="0" spcFirstLastPara="1" vertOverflow="ellipsis" vert="horz" wrap="square" anchor="ctr" anchorCtr="1"/>
        <a:lstStyle/>
        <a:p>
          <a:pPr>
            <a:defRPr sz="32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'Chicago CRZ Modes of Transport'!$F$10</c:f>
              <c:strCache>
                <c:ptCount val="1"/>
                <c:pt idx="0">
                  <c:v>Chicago CRZ</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accent1">
                        <a:lumMod val="7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'Chicago CRZ Modes of Transport'!$E$11:$E$17</c:f>
              <c:strCache>
                <c:ptCount val="7"/>
                <c:pt idx="0">
                  <c:v>Worked from Home</c:v>
                </c:pt>
                <c:pt idx="1">
                  <c:v>Walked</c:v>
                </c:pt>
                <c:pt idx="2">
                  <c:v>Drove Alone</c:v>
                </c:pt>
                <c:pt idx="3">
                  <c:v>Public Transportation</c:v>
                </c:pt>
                <c:pt idx="4">
                  <c:v>Other Means</c:v>
                </c:pt>
                <c:pt idx="5">
                  <c:v>Carpooled</c:v>
                </c:pt>
                <c:pt idx="6">
                  <c:v>Bicycle</c:v>
                </c:pt>
              </c:strCache>
            </c:strRef>
          </c:cat>
          <c:val>
            <c:numRef>
              <c:f>'Chicago CRZ Modes of Transport'!$F$11:$F$17</c:f>
              <c:numCache>
                <c:formatCode>0%</c:formatCode>
                <c:ptCount val="7"/>
                <c:pt idx="0">
                  <c:v>0.29704413330058133</c:v>
                </c:pt>
                <c:pt idx="1">
                  <c:v>0.25987881765332022</c:v>
                </c:pt>
                <c:pt idx="2">
                  <c:v>0.20511749774830099</c:v>
                </c:pt>
                <c:pt idx="3">
                  <c:v>0.16466879554572997</c:v>
                </c:pt>
                <c:pt idx="4">
                  <c:v>3.407844100548596E-2</c:v>
                </c:pt>
                <c:pt idx="5">
                  <c:v>2.1468926553672316E-2</c:v>
                </c:pt>
                <c:pt idx="6">
                  <c:v>1.7743388192909194E-2</c:v>
                </c:pt>
              </c:numCache>
            </c:numRef>
          </c:val>
          <c:extLst>
            <c:ext xmlns:c16="http://schemas.microsoft.com/office/drawing/2014/chart" uri="{C3380CC4-5D6E-409C-BE32-E72D297353CC}">
              <c16:uniqueId val="{00000000-9A4A-C34F-A35B-BA342DADF664}"/>
            </c:ext>
          </c:extLst>
        </c:ser>
        <c:ser>
          <c:idx val="1"/>
          <c:order val="1"/>
          <c:tx>
            <c:strRef>
              <c:f>'Chicago CRZ Modes of Transport'!$G$10</c:f>
              <c:strCache>
                <c:ptCount val="1"/>
                <c:pt idx="0">
                  <c:v>Chicago City</c:v>
                </c:pt>
              </c:strCache>
            </c:strRef>
          </c:tx>
          <c:spPr>
            <a:solidFill>
              <a:srgbClr val="E4002B"/>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rgbClr val="C0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'Chicago CRZ Modes of Transport'!$E$11:$E$17</c:f>
              <c:strCache>
                <c:ptCount val="7"/>
                <c:pt idx="0">
                  <c:v>Worked from Home</c:v>
                </c:pt>
                <c:pt idx="1">
                  <c:v>Walked</c:v>
                </c:pt>
                <c:pt idx="2">
                  <c:v>Drove Alone</c:v>
                </c:pt>
                <c:pt idx="3">
                  <c:v>Public Transportation</c:v>
                </c:pt>
                <c:pt idx="4">
                  <c:v>Other Means</c:v>
                </c:pt>
                <c:pt idx="5">
                  <c:v>Carpooled</c:v>
                </c:pt>
                <c:pt idx="6">
                  <c:v>Bicycle</c:v>
                </c:pt>
              </c:strCache>
            </c:strRef>
          </c:cat>
          <c:val>
            <c:numRef>
              <c:f>'Chicago CRZ Modes of Transport'!$G$11:$G$17</c:f>
              <c:numCache>
                <c:formatCode>0%</c:formatCode>
                <c:ptCount val="7"/>
                <c:pt idx="0">
                  <c:v>0.18294435850948357</c:v>
                </c:pt>
                <c:pt idx="1">
                  <c:v>5.7075930685484944E-2</c:v>
                </c:pt>
                <c:pt idx="2">
                  <c:v>0.45952882337457224</c:v>
                </c:pt>
                <c:pt idx="3">
                  <c:v>0.1926711937795576</c:v>
                </c:pt>
                <c:pt idx="4">
                  <c:v>2.0143532745163572E-2</c:v>
                </c:pt>
                <c:pt idx="5">
                  <c:v>7.3915814628923632E-2</c:v>
                </c:pt>
                <c:pt idx="6">
                  <c:v>1.3720346276814418E-2</c:v>
                </c:pt>
              </c:numCache>
            </c:numRef>
          </c:val>
          <c:extLst>
            <c:ext xmlns:c16="http://schemas.microsoft.com/office/drawing/2014/chart" uri="{C3380CC4-5D6E-409C-BE32-E72D297353CC}">
              <c16:uniqueId val="{00000001-9A4A-C34F-A35B-BA342DADF664}"/>
            </c:ext>
          </c:extLst>
        </c:ser>
        <c:ser>
          <c:idx val="2"/>
          <c:order val="2"/>
          <c:tx>
            <c:strRef>
              <c:f>'Chicago CRZ Modes of Transport'!$H$10</c:f>
              <c:strCache>
                <c:ptCount val="1"/>
                <c:pt idx="0">
                  <c:v>Cook County</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accent6">
                        <a:lumMod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'Chicago CRZ Modes of Transport'!$E$11:$E$17</c:f>
              <c:strCache>
                <c:ptCount val="7"/>
                <c:pt idx="0">
                  <c:v>Worked from Home</c:v>
                </c:pt>
                <c:pt idx="1">
                  <c:v>Walked</c:v>
                </c:pt>
                <c:pt idx="2">
                  <c:v>Drove Alone</c:v>
                </c:pt>
                <c:pt idx="3">
                  <c:v>Public Transportation</c:v>
                </c:pt>
                <c:pt idx="4">
                  <c:v>Other Means</c:v>
                </c:pt>
                <c:pt idx="5">
                  <c:v>Carpooled</c:v>
                </c:pt>
                <c:pt idx="6">
                  <c:v>Bicycle</c:v>
                </c:pt>
              </c:strCache>
            </c:strRef>
          </c:cat>
          <c:val>
            <c:numRef>
              <c:f>'Chicago CRZ Modes of Transport'!$H$11:$H$17</c:f>
              <c:numCache>
                <c:formatCode>0%</c:formatCode>
                <c:ptCount val="7"/>
                <c:pt idx="0">
                  <c:v>0.16465334653594974</c:v>
                </c:pt>
                <c:pt idx="1">
                  <c:v>3.9340878699581722E-2</c:v>
                </c:pt>
                <c:pt idx="2">
                  <c:v>0.56239084082290003</c:v>
                </c:pt>
                <c:pt idx="3">
                  <c:v>0.12984938843256788</c:v>
                </c:pt>
                <c:pt idx="4">
                  <c:v>1.6879474072119885E-2</c:v>
                </c:pt>
                <c:pt idx="5">
                  <c:v>7.7678942181767852E-2</c:v>
                </c:pt>
                <c:pt idx="6">
                  <c:v>9.2071292551129582E-3</c:v>
                </c:pt>
              </c:numCache>
            </c:numRef>
          </c:val>
          <c:extLst>
            <c:ext xmlns:c16="http://schemas.microsoft.com/office/drawing/2014/chart" uri="{C3380CC4-5D6E-409C-BE32-E72D297353CC}">
              <c16:uniqueId val="{00000002-9A4A-C34F-A35B-BA342DADF664}"/>
            </c:ext>
          </c:extLst>
        </c:ser>
        <c:ser>
          <c:idx val="3"/>
          <c:order val="3"/>
          <c:tx>
            <c:strRef>
              <c:f>'Chicago CRZ Modes of Transport'!$I$10</c:f>
              <c:strCache>
                <c:ptCount val="1"/>
                <c:pt idx="0">
                  <c:v>New York City</c:v>
                </c:pt>
              </c:strCache>
            </c:strRef>
          </c:tx>
          <c:spPr>
            <a:solidFill>
              <a:srgbClr val="FF8D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accent2">
                        <a:lumMod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'Chicago CRZ Modes of Transport'!$E$11:$E$17</c:f>
              <c:strCache>
                <c:ptCount val="7"/>
                <c:pt idx="0">
                  <c:v>Worked from Home</c:v>
                </c:pt>
                <c:pt idx="1">
                  <c:v>Walked</c:v>
                </c:pt>
                <c:pt idx="2">
                  <c:v>Drove Alone</c:v>
                </c:pt>
                <c:pt idx="3">
                  <c:v>Public Transportation</c:v>
                </c:pt>
                <c:pt idx="4">
                  <c:v>Other Means</c:v>
                </c:pt>
                <c:pt idx="5">
                  <c:v>Carpooled</c:v>
                </c:pt>
                <c:pt idx="6">
                  <c:v>Bicycle</c:v>
                </c:pt>
              </c:strCache>
            </c:strRef>
          </c:cat>
          <c:val>
            <c:numRef>
              <c:f>'Chicago CRZ Modes of Transport'!$I$11:$I$17</c:f>
              <c:numCache>
                <c:formatCode>0%</c:formatCode>
                <c:ptCount val="7"/>
                <c:pt idx="0">
                  <c:v>0.15028351898310416</c:v>
                </c:pt>
                <c:pt idx="1">
                  <c:v>9.3918033607606491E-2</c:v>
                </c:pt>
                <c:pt idx="2">
                  <c:v>0.2192964845466604</c:v>
                </c:pt>
                <c:pt idx="3">
                  <c:v>0.45554923996280094</c:v>
                </c:pt>
                <c:pt idx="4">
                  <c:v>2.3207190605769295E-2</c:v>
                </c:pt>
                <c:pt idx="5">
                  <c:v>4.262039000358539E-2</c:v>
                </c:pt>
                <c:pt idx="6">
                  <c:v>1.5125142290473327E-2</c:v>
                </c:pt>
              </c:numCache>
            </c:numRef>
          </c:val>
          <c:extLst>
            <c:ext xmlns:c16="http://schemas.microsoft.com/office/drawing/2014/chart" uri="{C3380CC4-5D6E-409C-BE32-E72D297353CC}">
              <c16:uniqueId val="{00000003-9A4A-C34F-A35B-BA342DADF664}"/>
            </c:ext>
          </c:extLst>
        </c:ser>
        <c:dLbls>
          <c:dLblPos val="outEnd"/>
          <c:showLegendKey val="0"/>
          <c:showVal val="1"/>
          <c:showCatName val="0"/>
          <c:showSerName val="0"/>
          <c:showPercent val="0"/>
          <c:showBubbleSize val="0"/>
        </c:dLbls>
        <c:gapWidth val="75"/>
        <c:axId val="1410757599"/>
        <c:axId val="1360902703"/>
      </c:barChart>
      <c:catAx>
        <c:axId val="141075759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spc="100" baseline="0">
                <a:solidFill>
                  <a:schemeClr val="tx1">
                    <a:lumMod val="65000"/>
                    <a:lumOff val="35000"/>
                  </a:schemeClr>
                </a:solidFill>
                <a:latin typeface="+mn-lt"/>
                <a:ea typeface="+mn-ea"/>
                <a:cs typeface="+mn-cs"/>
              </a:defRPr>
            </a:pPr>
            <a:endParaRPr lang="en-US"/>
          </a:p>
        </c:txPr>
        <c:crossAx val="1360902703"/>
        <c:crosses val="autoZero"/>
        <c:auto val="1"/>
        <c:lblAlgn val="ctr"/>
        <c:lblOffset val="100"/>
        <c:noMultiLvlLbl val="0"/>
      </c:catAx>
      <c:valAx>
        <c:axId val="1360902703"/>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141075759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28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2"/>
    </a:solidFill>
    <a:ln w="28575">
      <a:solidFill>
        <a:schemeClr val="tx1"/>
      </a:solid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3200" b="1" i="0" u="none" strike="noStrike" kern="1200" spc="0" baseline="0">
                <a:solidFill>
                  <a:prstClr val="black">
                    <a:lumMod val="65000"/>
                    <a:lumOff val="35000"/>
                  </a:prstClr>
                </a:solidFill>
                <a:latin typeface="+mn-lt"/>
                <a:ea typeface="+mn-ea"/>
                <a:cs typeface="+mn-cs"/>
              </a:defRPr>
            </a:pPr>
            <a:r>
              <a:rPr lang="en-US" dirty="0">
                <a:solidFill>
                  <a:schemeClr val="tx1">
                    <a:lumMod val="75000"/>
                    <a:lumOff val="25000"/>
                  </a:schemeClr>
                </a:solidFill>
              </a:rPr>
              <a:t>Household Income in Chicago and Chicago</a:t>
            </a:r>
            <a:r>
              <a:rPr lang="en-US" baseline="0" dirty="0">
                <a:solidFill>
                  <a:schemeClr val="tx1">
                    <a:lumMod val="75000"/>
                    <a:lumOff val="25000"/>
                  </a:schemeClr>
                </a:solidFill>
              </a:rPr>
              <a:t> </a:t>
            </a:r>
            <a:r>
              <a:rPr lang="en-US" dirty="0">
                <a:solidFill>
                  <a:schemeClr val="tx1">
                    <a:lumMod val="75000"/>
                    <a:lumOff val="25000"/>
                  </a:schemeClr>
                </a:solidFill>
              </a:rPr>
              <a:t>CRZ</a:t>
            </a:r>
          </a:p>
        </c:rich>
      </c:tx>
      <c:overlay val="0"/>
      <c:spPr>
        <a:noFill/>
        <a:ln>
          <a:noFill/>
        </a:ln>
        <a:effectLst/>
      </c:spPr>
      <c:txPr>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3200" b="1" i="0" u="none" strike="noStrike" kern="1200" spc="0" baseline="0">
              <a:solidFill>
                <a:prstClr val="black">
                  <a:lumMod val="65000"/>
                  <a:lumOff val="35000"/>
                </a:prstClr>
              </a:solidFill>
              <a:latin typeface="+mn-lt"/>
              <a:ea typeface="+mn-ea"/>
              <a:cs typeface="+mn-cs"/>
            </a:defRPr>
          </a:pPr>
          <a:endParaRPr lang="en-US"/>
        </a:p>
      </c:txPr>
    </c:title>
    <c:autoTitleDeleted val="0"/>
    <c:plotArea>
      <c:layout/>
      <c:barChart>
        <c:barDir val="col"/>
        <c:grouping val="clustered"/>
        <c:varyColors val="0"/>
        <c:ser>
          <c:idx val="0"/>
          <c:order val="0"/>
          <c:tx>
            <c:strRef>
              <c:f>Income!$B$37</c:f>
              <c:strCache>
                <c:ptCount val="1"/>
                <c:pt idx="0">
                  <c:v>Chicago</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Income!$A$38:$A$45</c:f>
              <c:strCache>
                <c:ptCount val="8"/>
                <c:pt idx="0">
                  <c:v>Less than $10,000</c:v>
                </c:pt>
                <c:pt idx="1">
                  <c:v>$10,000 to $24,999</c:v>
                </c:pt>
                <c:pt idx="2">
                  <c:v>$25,000 - $49,999</c:v>
                </c:pt>
                <c:pt idx="3">
                  <c:v>$50,000 - $74,999</c:v>
                </c:pt>
                <c:pt idx="4">
                  <c:v>$75,000 - $99,999</c:v>
                </c:pt>
                <c:pt idx="5">
                  <c:v>$100,000 - $124,999</c:v>
                </c:pt>
                <c:pt idx="6">
                  <c:v>$125,000 - $149,999</c:v>
                </c:pt>
                <c:pt idx="7">
                  <c:v>$150,000 +</c:v>
                </c:pt>
              </c:strCache>
            </c:strRef>
          </c:cat>
          <c:val>
            <c:numRef>
              <c:f>Income!$B$38:$B$45</c:f>
              <c:numCache>
                <c:formatCode>0%</c:formatCode>
                <c:ptCount val="8"/>
                <c:pt idx="0">
                  <c:v>7.0645163259770424E-2</c:v>
                </c:pt>
                <c:pt idx="1">
                  <c:v>0.12212931523958459</c:v>
                </c:pt>
                <c:pt idx="2">
                  <c:v>0.16691247720328953</c:v>
                </c:pt>
                <c:pt idx="3">
                  <c:v>0.13960701131309924</c:v>
                </c:pt>
                <c:pt idx="4">
                  <c:v>0.11697819627106433</c:v>
                </c:pt>
                <c:pt idx="5">
                  <c:v>9.39909135866214E-2</c:v>
                </c:pt>
                <c:pt idx="6">
                  <c:v>6.5534164757310429E-2</c:v>
                </c:pt>
                <c:pt idx="7">
                  <c:v>0.22420275836926004</c:v>
                </c:pt>
              </c:numCache>
            </c:numRef>
          </c:val>
          <c:extLst>
            <c:ext xmlns:c16="http://schemas.microsoft.com/office/drawing/2014/chart" uri="{C3380CC4-5D6E-409C-BE32-E72D297353CC}">
              <c16:uniqueId val="{00000000-C502-0A48-A8FC-88D374ADCC4C}"/>
            </c:ext>
          </c:extLst>
        </c:ser>
        <c:ser>
          <c:idx val="1"/>
          <c:order val="1"/>
          <c:tx>
            <c:strRef>
              <c:f>Income!$C$37</c:f>
              <c:strCache>
                <c:ptCount val="1"/>
                <c:pt idx="0">
                  <c:v>CRZ</c:v>
                </c:pt>
              </c:strCache>
            </c:strRef>
          </c:tx>
          <c:spPr>
            <a:solidFill>
              <a:srgbClr val="E4002B"/>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rgbClr val="C0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Income!$A$38:$A$45</c:f>
              <c:strCache>
                <c:ptCount val="8"/>
                <c:pt idx="0">
                  <c:v>Less than $10,000</c:v>
                </c:pt>
                <c:pt idx="1">
                  <c:v>$10,000 to $24,999</c:v>
                </c:pt>
                <c:pt idx="2">
                  <c:v>$25,000 - $49,999</c:v>
                </c:pt>
                <c:pt idx="3">
                  <c:v>$50,000 - $74,999</c:v>
                </c:pt>
                <c:pt idx="4">
                  <c:v>$75,000 - $99,999</c:v>
                </c:pt>
                <c:pt idx="5">
                  <c:v>$100,000 - $124,999</c:v>
                </c:pt>
                <c:pt idx="6">
                  <c:v>$125,000 - $149,999</c:v>
                </c:pt>
                <c:pt idx="7">
                  <c:v>$150,000 +</c:v>
                </c:pt>
              </c:strCache>
            </c:strRef>
          </c:cat>
          <c:val>
            <c:numRef>
              <c:f>Income!$C$38:$C$45</c:f>
              <c:numCache>
                <c:formatCode>0%</c:formatCode>
                <c:ptCount val="8"/>
                <c:pt idx="0">
                  <c:v>6.2271672077171367E-2</c:v>
                </c:pt>
                <c:pt idx="1">
                  <c:v>4.8074877685598809E-2</c:v>
                </c:pt>
                <c:pt idx="2">
                  <c:v>8.2683610332676669E-2</c:v>
                </c:pt>
                <c:pt idx="3">
                  <c:v>8.932419559205719E-2</c:v>
                </c:pt>
                <c:pt idx="4">
                  <c:v>0.10220767089333445</c:v>
                </c:pt>
                <c:pt idx="5">
                  <c:v>0.11276046724563692</c:v>
                </c:pt>
                <c:pt idx="6">
                  <c:v>8.2221174033276917E-2</c:v>
                </c:pt>
                <c:pt idx="7">
                  <c:v>0.42045633214024769</c:v>
                </c:pt>
              </c:numCache>
            </c:numRef>
          </c:val>
          <c:extLst>
            <c:ext xmlns:c16="http://schemas.microsoft.com/office/drawing/2014/chart" uri="{C3380CC4-5D6E-409C-BE32-E72D297353CC}">
              <c16:uniqueId val="{00000001-C502-0A48-A8FC-88D374ADCC4C}"/>
            </c:ext>
          </c:extLst>
        </c:ser>
        <c:dLbls>
          <c:dLblPos val="outEnd"/>
          <c:showLegendKey val="0"/>
          <c:showVal val="1"/>
          <c:showCatName val="0"/>
          <c:showSerName val="0"/>
          <c:showPercent val="0"/>
          <c:showBubbleSize val="0"/>
        </c:dLbls>
        <c:gapWidth val="100"/>
        <c:axId val="2037004336"/>
        <c:axId val="2036462320"/>
      </c:barChart>
      <c:catAx>
        <c:axId val="20370043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2036462320"/>
        <c:crosses val="autoZero"/>
        <c:auto val="1"/>
        <c:lblAlgn val="ctr"/>
        <c:lblOffset val="100"/>
        <c:noMultiLvlLbl val="0"/>
      </c:catAx>
      <c:valAx>
        <c:axId val="203646232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203700433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chart>
  <c:spPr>
    <a:solidFill>
      <a:schemeClr val="bg2"/>
    </a:solidFill>
    <a:ln w="28575">
      <a:solidFill>
        <a:schemeClr val="tx1"/>
      </a:solid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E52E29C-5BF9-E195-AB0A-83BA833B550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F207DC2A-597C-E05F-9F8A-C4BF0643749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6C0135C-CF1F-EB4D-BD87-4C0A32A558C8}" type="datetimeFigureOut">
              <a:rPr lang="en-US" smtClean="0"/>
              <a:t>3/20/25</a:t>
            </a:fld>
            <a:endParaRPr lang="en-US"/>
          </a:p>
        </p:txBody>
      </p:sp>
      <p:sp>
        <p:nvSpPr>
          <p:cNvPr id="4" name="Footer Placeholder 3">
            <a:extLst>
              <a:ext uri="{FF2B5EF4-FFF2-40B4-BE49-F238E27FC236}">
                <a16:creationId xmlns:a16="http://schemas.microsoft.com/office/drawing/2014/main" id="{490674BD-4110-3C1D-2FD0-1686F52CD10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7B9B71DC-C640-738B-A331-B43FF71A39E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48E4500-9E2E-C744-8CAB-73541D443D91}" type="slidenum">
              <a:rPr lang="en-US" smtClean="0"/>
              <a:t>‹#›</a:t>
            </a:fld>
            <a:endParaRPr lang="en-US"/>
          </a:p>
        </p:txBody>
      </p:sp>
    </p:spTree>
    <p:extLst>
      <p:ext uri="{BB962C8B-B14F-4D97-AF65-F5344CB8AC3E}">
        <p14:creationId xmlns:p14="http://schemas.microsoft.com/office/powerpoint/2010/main" val="2020665325"/>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F4168B7-42A3-5F48-A8E3-24921BE18E49}" type="datetimeFigureOut">
              <a:rPr lang="en-US" smtClean="0"/>
              <a:t>3/20/25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3C52C90-BA65-ED44-9AEA-09DF2A8B9776}" type="slidenum">
              <a:rPr lang="en-US" smtClean="0"/>
              <a:t>‹#›</a:t>
            </a:fld>
            <a:endParaRPr lang="en-US"/>
          </a:p>
        </p:txBody>
      </p:sp>
    </p:spTree>
    <p:extLst>
      <p:ext uri="{BB962C8B-B14F-4D97-AF65-F5344CB8AC3E}">
        <p14:creationId xmlns:p14="http://schemas.microsoft.com/office/powerpoint/2010/main" val="1624444299"/>
      </p:ext>
    </p:extLst>
  </p:cSld>
  <p:clrMap bg1="lt1" tx1="dk1" bg2="lt2" tx2="dk2" accent1="accent1" accent2="accent2" accent3="accent3" accent4="accent4" accent5="accent5" accent6="accent6" hlink="hlink" folHlink="folHlink"/>
  <p:notesStyle>
    <a:lvl1pPr marL="0" algn="l" defTabSz="3686861" rtl="0" eaLnBrk="1" latinLnBrk="0" hangingPunct="1">
      <a:defRPr sz="4838" kern="1200">
        <a:solidFill>
          <a:schemeClr val="tx1"/>
        </a:solidFill>
        <a:latin typeface="+mn-lt"/>
        <a:ea typeface="+mn-ea"/>
        <a:cs typeface="+mn-cs"/>
      </a:defRPr>
    </a:lvl1pPr>
    <a:lvl2pPr marL="1843430" algn="l" defTabSz="3686861" rtl="0" eaLnBrk="1" latinLnBrk="0" hangingPunct="1">
      <a:defRPr sz="4838" kern="1200">
        <a:solidFill>
          <a:schemeClr val="tx1"/>
        </a:solidFill>
        <a:latin typeface="+mn-lt"/>
        <a:ea typeface="+mn-ea"/>
        <a:cs typeface="+mn-cs"/>
      </a:defRPr>
    </a:lvl2pPr>
    <a:lvl3pPr marL="3686861" algn="l" defTabSz="3686861" rtl="0" eaLnBrk="1" latinLnBrk="0" hangingPunct="1">
      <a:defRPr sz="4838" kern="1200">
        <a:solidFill>
          <a:schemeClr val="tx1"/>
        </a:solidFill>
        <a:latin typeface="+mn-lt"/>
        <a:ea typeface="+mn-ea"/>
        <a:cs typeface="+mn-cs"/>
      </a:defRPr>
    </a:lvl3pPr>
    <a:lvl4pPr marL="5530291" algn="l" defTabSz="3686861" rtl="0" eaLnBrk="1" latinLnBrk="0" hangingPunct="1">
      <a:defRPr sz="4838" kern="1200">
        <a:solidFill>
          <a:schemeClr val="tx1"/>
        </a:solidFill>
        <a:latin typeface="+mn-lt"/>
        <a:ea typeface="+mn-ea"/>
        <a:cs typeface="+mn-cs"/>
      </a:defRPr>
    </a:lvl4pPr>
    <a:lvl5pPr marL="7373722" algn="l" defTabSz="3686861" rtl="0" eaLnBrk="1" latinLnBrk="0" hangingPunct="1">
      <a:defRPr sz="4838" kern="1200">
        <a:solidFill>
          <a:schemeClr val="tx1"/>
        </a:solidFill>
        <a:latin typeface="+mn-lt"/>
        <a:ea typeface="+mn-ea"/>
        <a:cs typeface="+mn-cs"/>
      </a:defRPr>
    </a:lvl5pPr>
    <a:lvl6pPr marL="9217152" algn="l" defTabSz="3686861" rtl="0" eaLnBrk="1" latinLnBrk="0" hangingPunct="1">
      <a:defRPr sz="4838" kern="1200">
        <a:solidFill>
          <a:schemeClr val="tx1"/>
        </a:solidFill>
        <a:latin typeface="+mn-lt"/>
        <a:ea typeface="+mn-ea"/>
        <a:cs typeface="+mn-cs"/>
      </a:defRPr>
    </a:lvl6pPr>
    <a:lvl7pPr marL="11060582" algn="l" defTabSz="3686861" rtl="0" eaLnBrk="1" latinLnBrk="0" hangingPunct="1">
      <a:defRPr sz="4838" kern="1200">
        <a:solidFill>
          <a:schemeClr val="tx1"/>
        </a:solidFill>
        <a:latin typeface="+mn-lt"/>
        <a:ea typeface="+mn-ea"/>
        <a:cs typeface="+mn-cs"/>
      </a:defRPr>
    </a:lvl7pPr>
    <a:lvl8pPr marL="12904013" algn="l" defTabSz="3686861" rtl="0" eaLnBrk="1" latinLnBrk="0" hangingPunct="1">
      <a:defRPr sz="4838" kern="1200">
        <a:solidFill>
          <a:schemeClr val="tx1"/>
        </a:solidFill>
        <a:latin typeface="+mn-lt"/>
        <a:ea typeface="+mn-ea"/>
        <a:cs typeface="+mn-cs"/>
      </a:defRPr>
    </a:lvl8pPr>
    <a:lvl9pPr marL="14747443" algn="l" defTabSz="3686861" rtl="0" eaLnBrk="1" latinLnBrk="0" hangingPunct="1">
      <a:defRPr sz="4838"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880" userDrawn="1">
          <p15:clr>
            <a:srgbClr val="F26B43"/>
          </p15:clr>
        </p15:guide>
        <p15:guide id="2" pos="2160"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5400" dirty="0">
              <a:solidFill>
                <a:schemeClr val="tx1"/>
              </a:solidFill>
            </a:endParaRPr>
          </a:p>
        </p:txBody>
      </p:sp>
      <p:sp>
        <p:nvSpPr>
          <p:cNvPr id="4" name="Slide Number Placeholder 3"/>
          <p:cNvSpPr>
            <a:spLocks noGrp="1"/>
          </p:cNvSpPr>
          <p:nvPr>
            <p:ph type="sldNum" sz="quarter" idx="5"/>
          </p:nvPr>
        </p:nvSpPr>
        <p:spPr/>
        <p:txBody>
          <a:bodyPr/>
          <a:lstStyle/>
          <a:p>
            <a:fld id="{23C52C90-BA65-ED44-9AEA-09DF2A8B9776}" type="slidenum">
              <a:rPr lang="en-US" smtClean="0"/>
              <a:t>1</a:t>
            </a:fld>
            <a:endParaRPr lang="en-US"/>
          </a:p>
        </p:txBody>
      </p:sp>
    </p:spTree>
    <p:extLst>
      <p:ext uri="{BB962C8B-B14F-4D97-AF65-F5344CB8AC3E}">
        <p14:creationId xmlns:p14="http://schemas.microsoft.com/office/powerpoint/2010/main" val="14309606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2"/>
            <a:ext cx="37307520" cy="11460480"/>
          </a:xfrm>
        </p:spPr>
        <p:txBody>
          <a:bodyPr anchor="b"/>
          <a:lstStyle>
            <a:lvl1pPr algn="ctr">
              <a:defRPr sz="28800"/>
            </a:lvl1pPr>
          </a:lstStyle>
          <a:p>
            <a:r>
              <a:rPr lang="en-US"/>
              <a:t>Click to edit Master title style</a:t>
            </a:r>
            <a:endParaRPr lang="en-US" dirty="0"/>
          </a:p>
        </p:txBody>
      </p:sp>
      <p:sp>
        <p:nvSpPr>
          <p:cNvPr id="3" name="Subtitle 2"/>
          <p:cNvSpPr>
            <a:spLocks noGrp="1"/>
          </p:cNvSpPr>
          <p:nvPr>
            <p:ph type="subTitle" idx="1"/>
          </p:nvPr>
        </p:nvSpPr>
        <p:spPr>
          <a:xfrm>
            <a:off x="5486400" y="17289782"/>
            <a:ext cx="32918400" cy="7947658"/>
          </a:xfrm>
        </p:spPr>
        <p:txBody>
          <a:bodyPr/>
          <a:lstStyle>
            <a:lvl1pPr marL="0" indent="0" algn="ctr">
              <a:buNone/>
              <a:defRPr sz="11520"/>
            </a:lvl1pPr>
            <a:lvl2pPr marL="2194560" indent="0" algn="ctr">
              <a:buNone/>
              <a:defRPr sz="9600"/>
            </a:lvl2pPr>
            <a:lvl3pPr marL="4389120" indent="0" algn="ctr">
              <a:buNone/>
              <a:defRPr sz="8640"/>
            </a:lvl3pPr>
            <a:lvl4pPr marL="6583680" indent="0" algn="ctr">
              <a:buNone/>
              <a:defRPr sz="7680"/>
            </a:lvl4pPr>
            <a:lvl5pPr marL="8778240" indent="0" algn="ctr">
              <a:buNone/>
              <a:defRPr sz="7680"/>
            </a:lvl5pPr>
            <a:lvl6pPr marL="10972800" indent="0" algn="ctr">
              <a:buNone/>
              <a:defRPr sz="7680"/>
            </a:lvl6pPr>
            <a:lvl7pPr marL="13167360" indent="0" algn="ctr">
              <a:buNone/>
              <a:defRPr sz="7680"/>
            </a:lvl7pPr>
            <a:lvl8pPr marL="15361920" indent="0" algn="ctr">
              <a:buNone/>
              <a:defRPr sz="7680"/>
            </a:lvl8pPr>
            <a:lvl9pPr marL="17556480" indent="0" algn="ctr">
              <a:buNone/>
              <a:defRPr sz="768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C8CE0AE-B9D6-3142-89F1-23D2EB40B24A}" type="datetimeFigureOut">
              <a:rPr lang="en-US" smtClean="0"/>
              <a:t>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D977B2-C7B3-6640-8765-F066EEBEE6D1}" type="slidenum">
              <a:rPr lang="en-US" smtClean="0"/>
              <a:t>‹#›</a:t>
            </a:fld>
            <a:endParaRPr lang="en-US"/>
          </a:p>
        </p:txBody>
      </p:sp>
    </p:spTree>
    <p:extLst>
      <p:ext uri="{BB962C8B-B14F-4D97-AF65-F5344CB8AC3E}">
        <p14:creationId xmlns:p14="http://schemas.microsoft.com/office/powerpoint/2010/main" val="2047436880"/>
      </p:ext>
    </p:extLst>
  </p:cSld>
  <p:clrMapOvr>
    <a:masterClrMapping/>
  </p:clrMapOvr>
  <p:extLst>
    <p:ext uri="{DCECCB84-F9BA-43D5-87BE-67443E8EF086}">
      <p15:sldGuideLst xmlns:p15="http://schemas.microsoft.com/office/powerpoint/2012/main">
        <p15:guide id="1" orient="horz" pos="10368" userDrawn="1">
          <p15:clr>
            <a:srgbClr val="FBAE40"/>
          </p15:clr>
        </p15:guide>
        <p15:guide id="2" pos="13824"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C8CE0AE-B9D6-3142-89F1-23D2EB40B24A}" type="datetimeFigureOut">
              <a:rPr lang="en-US" smtClean="0"/>
              <a:t>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D977B2-C7B3-6640-8765-F066EEBEE6D1}" type="slidenum">
              <a:rPr lang="en-US" smtClean="0"/>
              <a:t>‹#›</a:t>
            </a:fld>
            <a:endParaRPr lang="en-US"/>
          </a:p>
        </p:txBody>
      </p:sp>
    </p:spTree>
    <p:extLst>
      <p:ext uri="{BB962C8B-B14F-4D97-AF65-F5344CB8AC3E}">
        <p14:creationId xmlns:p14="http://schemas.microsoft.com/office/powerpoint/2010/main" val="9830962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017522" y="1752600"/>
            <a:ext cx="27843480" cy="2789682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C8CE0AE-B9D6-3142-89F1-23D2EB40B24A}" type="datetimeFigureOut">
              <a:rPr lang="en-US" smtClean="0"/>
              <a:t>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D977B2-C7B3-6640-8765-F066EEBEE6D1}" type="slidenum">
              <a:rPr lang="en-US" smtClean="0"/>
              <a:t>‹#›</a:t>
            </a:fld>
            <a:endParaRPr lang="en-US"/>
          </a:p>
        </p:txBody>
      </p:sp>
    </p:spTree>
    <p:extLst>
      <p:ext uri="{BB962C8B-B14F-4D97-AF65-F5344CB8AC3E}">
        <p14:creationId xmlns:p14="http://schemas.microsoft.com/office/powerpoint/2010/main" val="8691658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C8CE0AE-B9D6-3142-89F1-23D2EB40B24A}" type="datetimeFigureOut">
              <a:rPr lang="en-US" smtClean="0"/>
              <a:t>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D977B2-C7B3-6640-8765-F066EEBEE6D1}" type="slidenum">
              <a:rPr lang="en-US" smtClean="0"/>
              <a:t>‹#›</a:t>
            </a:fld>
            <a:endParaRPr lang="en-US"/>
          </a:p>
        </p:txBody>
      </p:sp>
    </p:spTree>
    <p:extLst>
      <p:ext uri="{BB962C8B-B14F-4D97-AF65-F5344CB8AC3E}">
        <p14:creationId xmlns:p14="http://schemas.microsoft.com/office/powerpoint/2010/main" val="34171554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49"/>
            <a:ext cx="37856160" cy="13693138"/>
          </a:xfrm>
        </p:spPr>
        <p:txBody>
          <a:bodyPr anchor="b"/>
          <a:lstStyle>
            <a:lvl1pPr>
              <a:defRPr sz="28800"/>
            </a:lvl1pPr>
          </a:lstStyle>
          <a:p>
            <a:r>
              <a:rPr lang="en-US"/>
              <a:t>Click to edit Master title style</a:t>
            </a:r>
            <a:endParaRPr lang="en-US" dirty="0"/>
          </a:p>
        </p:txBody>
      </p:sp>
      <p:sp>
        <p:nvSpPr>
          <p:cNvPr id="3" name="Text Placeholder 2"/>
          <p:cNvSpPr>
            <a:spLocks noGrp="1"/>
          </p:cNvSpPr>
          <p:nvPr>
            <p:ph type="body" idx="1"/>
          </p:nvPr>
        </p:nvSpPr>
        <p:spPr>
          <a:xfrm>
            <a:off x="2994662" y="22029429"/>
            <a:ext cx="37856160" cy="7200898"/>
          </a:xfrm>
        </p:spPr>
        <p:txBody>
          <a:bodyPr/>
          <a:lstStyle>
            <a:lvl1pPr marL="0" indent="0">
              <a:buNone/>
              <a:defRPr sz="11520">
                <a:solidFill>
                  <a:schemeClr val="tx1">
                    <a:tint val="82000"/>
                  </a:schemeClr>
                </a:solidFill>
              </a:defRPr>
            </a:lvl1pPr>
            <a:lvl2pPr marL="2194560" indent="0">
              <a:buNone/>
              <a:defRPr sz="9600">
                <a:solidFill>
                  <a:schemeClr val="tx1">
                    <a:tint val="82000"/>
                  </a:schemeClr>
                </a:solidFill>
              </a:defRPr>
            </a:lvl2pPr>
            <a:lvl3pPr marL="4389120" indent="0">
              <a:buNone/>
              <a:defRPr sz="8640">
                <a:solidFill>
                  <a:schemeClr val="tx1">
                    <a:tint val="82000"/>
                  </a:schemeClr>
                </a:solidFill>
              </a:defRPr>
            </a:lvl3pPr>
            <a:lvl4pPr marL="6583680" indent="0">
              <a:buNone/>
              <a:defRPr sz="7680">
                <a:solidFill>
                  <a:schemeClr val="tx1">
                    <a:tint val="82000"/>
                  </a:schemeClr>
                </a:solidFill>
              </a:defRPr>
            </a:lvl4pPr>
            <a:lvl5pPr marL="8778240" indent="0">
              <a:buNone/>
              <a:defRPr sz="7680">
                <a:solidFill>
                  <a:schemeClr val="tx1">
                    <a:tint val="82000"/>
                  </a:schemeClr>
                </a:solidFill>
              </a:defRPr>
            </a:lvl5pPr>
            <a:lvl6pPr marL="10972800" indent="0">
              <a:buNone/>
              <a:defRPr sz="7680">
                <a:solidFill>
                  <a:schemeClr val="tx1">
                    <a:tint val="82000"/>
                  </a:schemeClr>
                </a:solidFill>
              </a:defRPr>
            </a:lvl6pPr>
            <a:lvl7pPr marL="13167360" indent="0">
              <a:buNone/>
              <a:defRPr sz="7680">
                <a:solidFill>
                  <a:schemeClr val="tx1">
                    <a:tint val="82000"/>
                  </a:schemeClr>
                </a:solidFill>
              </a:defRPr>
            </a:lvl7pPr>
            <a:lvl8pPr marL="15361920" indent="0">
              <a:buNone/>
              <a:defRPr sz="7680">
                <a:solidFill>
                  <a:schemeClr val="tx1">
                    <a:tint val="82000"/>
                  </a:schemeClr>
                </a:solidFill>
              </a:defRPr>
            </a:lvl8pPr>
            <a:lvl9pPr marL="17556480" indent="0">
              <a:buNone/>
              <a:defRPr sz="768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C8CE0AE-B9D6-3142-89F1-23D2EB40B24A}" type="datetimeFigureOut">
              <a:rPr lang="en-US" smtClean="0"/>
              <a:t>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D977B2-C7B3-6640-8765-F066EEBEE6D1}" type="slidenum">
              <a:rPr lang="en-US" smtClean="0"/>
              <a:t>‹#›</a:t>
            </a:fld>
            <a:endParaRPr lang="en-US"/>
          </a:p>
        </p:txBody>
      </p:sp>
    </p:spTree>
    <p:extLst>
      <p:ext uri="{BB962C8B-B14F-4D97-AF65-F5344CB8AC3E}">
        <p14:creationId xmlns:p14="http://schemas.microsoft.com/office/powerpoint/2010/main" val="21615148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0175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22199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C8CE0AE-B9D6-3142-89F1-23D2EB40B24A}" type="datetimeFigureOut">
              <a:rPr lang="en-US" smtClean="0"/>
              <a:t>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CD977B2-C7B3-6640-8765-F066EEBEE6D1}" type="slidenum">
              <a:rPr lang="en-US" smtClean="0"/>
              <a:t>‹#›</a:t>
            </a:fld>
            <a:endParaRPr lang="en-US"/>
          </a:p>
        </p:txBody>
      </p:sp>
    </p:spTree>
    <p:extLst>
      <p:ext uri="{BB962C8B-B14F-4D97-AF65-F5344CB8AC3E}">
        <p14:creationId xmlns:p14="http://schemas.microsoft.com/office/powerpoint/2010/main" val="41846635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3023242" y="8069582"/>
            <a:ext cx="18568032"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4" name="Content Placeholder 3"/>
          <p:cNvSpPr>
            <a:spLocks noGrp="1"/>
          </p:cNvSpPr>
          <p:nvPr>
            <p:ph sz="half" idx="2"/>
          </p:nvPr>
        </p:nvSpPr>
        <p:spPr>
          <a:xfrm>
            <a:off x="3023242" y="12024360"/>
            <a:ext cx="18568032"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2219922" y="8069582"/>
            <a:ext cx="18659477"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6" name="Content Placeholder 5"/>
          <p:cNvSpPr>
            <a:spLocks noGrp="1"/>
          </p:cNvSpPr>
          <p:nvPr>
            <p:ph sz="quarter" idx="4"/>
          </p:nvPr>
        </p:nvSpPr>
        <p:spPr>
          <a:xfrm>
            <a:off x="22219922" y="12024360"/>
            <a:ext cx="18659477"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C8CE0AE-B9D6-3142-89F1-23D2EB40B24A}" type="datetimeFigureOut">
              <a:rPr lang="en-US" smtClean="0"/>
              <a:t>3/20/25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CD977B2-C7B3-6640-8765-F066EEBEE6D1}" type="slidenum">
              <a:rPr lang="en-US" smtClean="0"/>
              <a:t>‹#›</a:t>
            </a:fld>
            <a:endParaRPr lang="en-US"/>
          </a:p>
        </p:txBody>
      </p:sp>
    </p:spTree>
    <p:extLst>
      <p:ext uri="{BB962C8B-B14F-4D97-AF65-F5344CB8AC3E}">
        <p14:creationId xmlns:p14="http://schemas.microsoft.com/office/powerpoint/2010/main" val="6103146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C8CE0AE-B9D6-3142-89F1-23D2EB40B24A}" type="datetimeFigureOut">
              <a:rPr lang="en-US" smtClean="0"/>
              <a:t>3/20/25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CD977B2-C7B3-6640-8765-F066EEBEE6D1}" type="slidenum">
              <a:rPr lang="en-US" smtClean="0"/>
              <a:t>‹#›</a:t>
            </a:fld>
            <a:endParaRPr lang="en-US"/>
          </a:p>
        </p:txBody>
      </p:sp>
    </p:spTree>
    <p:extLst>
      <p:ext uri="{BB962C8B-B14F-4D97-AF65-F5344CB8AC3E}">
        <p14:creationId xmlns:p14="http://schemas.microsoft.com/office/powerpoint/2010/main" val="7644982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C8CE0AE-B9D6-3142-89F1-23D2EB40B24A}" type="datetimeFigureOut">
              <a:rPr lang="en-US" smtClean="0"/>
              <a:t>3/20/25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CD977B2-C7B3-6640-8765-F066EEBEE6D1}" type="slidenum">
              <a:rPr lang="en-US" smtClean="0"/>
              <a:t>‹#›</a:t>
            </a:fld>
            <a:endParaRPr lang="en-US"/>
          </a:p>
        </p:txBody>
      </p:sp>
    </p:spTree>
    <p:extLst>
      <p:ext uri="{BB962C8B-B14F-4D97-AF65-F5344CB8AC3E}">
        <p14:creationId xmlns:p14="http://schemas.microsoft.com/office/powerpoint/2010/main" val="39700823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endParaRPr lang="en-US" dirty="0"/>
          </a:p>
        </p:txBody>
      </p:sp>
      <p:sp>
        <p:nvSpPr>
          <p:cNvPr id="3" name="Content Placeholder 2"/>
          <p:cNvSpPr>
            <a:spLocks noGrp="1"/>
          </p:cNvSpPr>
          <p:nvPr>
            <p:ph idx="1"/>
          </p:nvPr>
        </p:nvSpPr>
        <p:spPr>
          <a:xfrm>
            <a:off x="18659477" y="4739647"/>
            <a:ext cx="22219920" cy="23393400"/>
          </a:xfrm>
        </p:spPr>
        <p:txBody>
          <a:bodyPr/>
          <a:lstStyle>
            <a:lvl1pPr>
              <a:defRPr sz="15360"/>
            </a:lvl1pPr>
            <a:lvl2pPr>
              <a:defRPr sz="13440"/>
            </a:lvl2pPr>
            <a:lvl3pPr>
              <a:defRPr sz="11520"/>
            </a:lvl3pPr>
            <a:lvl4pPr>
              <a:defRPr sz="9600"/>
            </a:lvl4pPr>
            <a:lvl5pPr>
              <a:defRPr sz="9600"/>
            </a:lvl5pPr>
            <a:lvl6pPr>
              <a:defRPr sz="9600"/>
            </a:lvl6pPr>
            <a:lvl7pPr>
              <a:defRPr sz="9600"/>
            </a:lvl7pPr>
            <a:lvl8pPr>
              <a:defRPr sz="9600"/>
            </a:lvl8pPr>
            <a:lvl9pPr>
              <a:defRPr sz="9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BC8CE0AE-B9D6-3142-89F1-23D2EB40B24A}" type="datetimeFigureOut">
              <a:rPr lang="en-US" smtClean="0"/>
              <a:t>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CD977B2-C7B3-6640-8765-F066EEBEE6D1}" type="slidenum">
              <a:rPr lang="en-US" smtClean="0"/>
              <a:t>‹#›</a:t>
            </a:fld>
            <a:endParaRPr lang="en-US"/>
          </a:p>
        </p:txBody>
      </p:sp>
    </p:spTree>
    <p:extLst>
      <p:ext uri="{BB962C8B-B14F-4D97-AF65-F5344CB8AC3E}">
        <p14:creationId xmlns:p14="http://schemas.microsoft.com/office/powerpoint/2010/main" val="31907634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endParaRPr lang="en-US" dirty="0"/>
          </a:p>
        </p:txBody>
      </p:sp>
      <p:sp>
        <p:nvSpPr>
          <p:cNvPr id="3" name="Picture Placeholder 2"/>
          <p:cNvSpPr>
            <a:spLocks noGrp="1" noChangeAspect="1"/>
          </p:cNvSpPr>
          <p:nvPr>
            <p:ph type="pic" idx="1"/>
          </p:nvPr>
        </p:nvSpPr>
        <p:spPr>
          <a:xfrm>
            <a:off x="18659477" y="4739647"/>
            <a:ext cx="22219920" cy="23393400"/>
          </a:xfrm>
        </p:spPr>
        <p:txBody>
          <a:bodyPr anchor="t"/>
          <a:lstStyle>
            <a:lvl1pPr marL="0" indent="0">
              <a:buNone/>
              <a:defRPr sz="15360"/>
            </a:lvl1pPr>
            <a:lvl2pPr marL="2194560" indent="0">
              <a:buNone/>
              <a:defRPr sz="13440"/>
            </a:lvl2pPr>
            <a:lvl3pPr marL="4389120" indent="0">
              <a:buNone/>
              <a:defRPr sz="11520"/>
            </a:lvl3pPr>
            <a:lvl4pPr marL="6583680" indent="0">
              <a:buNone/>
              <a:defRPr sz="9600"/>
            </a:lvl4pPr>
            <a:lvl5pPr marL="8778240" indent="0">
              <a:buNone/>
              <a:defRPr sz="9600"/>
            </a:lvl5pPr>
            <a:lvl6pPr marL="10972800" indent="0">
              <a:buNone/>
              <a:defRPr sz="9600"/>
            </a:lvl6pPr>
            <a:lvl7pPr marL="13167360" indent="0">
              <a:buNone/>
              <a:defRPr sz="9600"/>
            </a:lvl7pPr>
            <a:lvl8pPr marL="15361920" indent="0">
              <a:buNone/>
              <a:defRPr sz="9600"/>
            </a:lvl8pPr>
            <a:lvl9pPr marL="17556480" indent="0">
              <a:buNone/>
              <a:defRPr sz="9600"/>
            </a:lvl9pPr>
          </a:lstStyle>
          <a:p>
            <a:r>
              <a:rPr lang="en-US"/>
              <a:t>Click icon to add picture</a:t>
            </a:r>
            <a:endParaRPr lang="en-US" dirty="0"/>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BC8CE0AE-B9D6-3142-89F1-23D2EB40B24A}" type="datetimeFigureOut">
              <a:rPr lang="en-US" smtClean="0"/>
              <a:t>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CD977B2-C7B3-6640-8765-F066EEBEE6D1}" type="slidenum">
              <a:rPr lang="en-US" smtClean="0"/>
              <a:t>‹#›</a:t>
            </a:fld>
            <a:endParaRPr lang="en-US"/>
          </a:p>
        </p:txBody>
      </p:sp>
    </p:spTree>
    <p:extLst>
      <p:ext uri="{BB962C8B-B14F-4D97-AF65-F5344CB8AC3E}">
        <p14:creationId xmlns:p14="http://schemas.microsoft.com/office/powerpoint/2010/main" val="2575718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017520" y="8763000"/>
            <a:ext cx="37856160" cy="2088642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017520" y="30510487"/>
            <a:ext cx="9875520" cy="1752600"/>
          </a:xfrm>
          <a:prstGeom prst="rect">
            <a:avLst/>
          </a:prstGeom>
        </p:spPr>
        <p:txBody>
          <a:bodyPr vert="horz" lIns="91440" tIns="45720" rIns="91440" bIns="45720" rtlCol="0" anchor="ctr"/>
          <a:lstStyle>
            <a:lvl1pPr algn="l">
              <a:defRPr sz="5760">
                <a:solidFill>
                  <a:schemeClr val="tx1">
                    <a:tint val="82000"/>
                  </a:schemeClr>
                </a:solidFill>
              </a:defRPr>
            </a:lvl1pPr>
          </a:lstStyle>
          <a:p>
            <a:fld id="{BC8CE0AE-B9D6-3142-89F1-23D2EB40B24A}" type="datetimeFigureOut">
              <a:rPr lang="en-US" smtClean="0"/>
              <a:t>3/20/25</a:t>
            </a:fld>
            <a:endParaRPr lang="en-US"/>
          </a:p>
        </p:txBody>
      </p:sp>
      <p:sp>
        <p:nvSpPr>
          <p:cNvPr id="5" name="Footer Placeholder 4"/>
          <p:cNvSpPr>
            <a:spLocks noGrp="1"/>
          </p:cNvSpPr>
          <p:nvPr>
            <p:ph type="ftr" sz="quarter" idx="3"/>
          </p:nvPr>
        </p:nvSpPr>
        <p:spPr>
          <a:xfrm>
            <a:off x="14538960" y="30510487"/>
            <a:ext cx="14813280" cy="1752600"/>
          </a:xfrm>
          <a:prstGeom prst="rect">
            <a:avLst/>
          </a:prstGeom>
        </p:spPr>
        <p:txBody>
          <a:bodyPr vert="horz" lIns="91440" tIns="45720" rIns="91440" bIns="45720" rtlCol="0" anchor="ctr"/>
          <a:lstStyle>
            <a:lvl1pPr algn="ctr">
              <a:defRPr sz="576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30998160" y="30510487"/>
            <a:ext cx="9875520" cy="1752600"/>
          </a:xfrm>
          <a:prstGeom prst="rect">
            <a:avLst/>
          </a:prstGeom>
        </p:spPr>
        <p:txBody>
          <a:bodyPr vert="horz" lIns="91440" tIns="45720" rIns="91440" bIns="45720" rtlCol="0" anchor="ctr"/>
          <a:lstStyle>
            <a:lvl1pPr algn="r">
              <a:defRPr sz="5760">
                <a:solidFill>
                  <a:schemeClr val="tx1">
                    <a:tint val="82000"/>
                  </a:schemeClr>
                </a:solidFill>
              </a:defRPr>
            </a:lvl1pPr>
          </a:lstStyle>
          <a:p>
            <a:fld id="{5CD977B2-C7B3-6640-8765-F066EEBEE6D1}" type="slidenum">
              <a:rPr lang="en-US" smtClean="0"/>
              <a:t>‹#›</a:t>
            </a:fld>
            <a:endParaRPr lang="en-US"/>
          </a:p>
        </p:txBody>
      </p:sp>
    </p:spTree>
    <p:extLst>
      <p:ext uri="{BB962C8B-B14F-4D97-AF65-F5344CB8AC3E}">
        <p14:creationId xmlns:p14="http://schemas.microsoft.com/office/powerpoint/2010/main" val="137212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4389120" rtl="0" eaLnBrk="1" latinLnBrk="0" hangingPunct="1">
        <a:lnSpc>
          <a:spcPct val="90000"/>
        </a:lnSpc>
        <a:spcBef>
          <a:spcPct val="0"/>
        </a:spcBef>
        <a:buNone/>
        <a:defRPr sz="21120" kern="1200">
          <a:solidFill>
            <a:schemeClr val="tx1"/>
          </a:solidFill>
          <a:latin typeface="+mj-lt"/>
          <a:ea typeface="+mj-ea"/>
          <a:cs typeface="+mj-cs"/>
        </a:defRPr>
      </a:lvl1pPr>
    </p:titleStyle>
    <p:bodyStyle>
      <a:lvl1pPr marL="1097280" indent="-1097280" algn="l" defTabSz="4389120" rtl="0" eaLnBrk="1" latinLnBrk="0" hangingPunct="1">
        <a:lnSpc>
          <a:spcPct val="90000"/>
        </a:lnSpc>
        <a:spcBef>
          <a:spcPts val="4800"/>
        </a:spcBef>
        <a:buFont typeface="Arial" panose="020B0604020202020204" pitchFamily="34" charset="0"/>
        <a:buChar char="•"/>
        <a:defRPr sz="13440" kern="1200">
          <a:solidFill>
            <a:schemeClr val="tx1"/>
          </a:solidFill>
          <a:latin typeface="+mn-lt"/>
          <a:ea typeface="+mn-ea"/>
          <a:cs typeface="+mn-cs"/>
        </a:defRPr>
      </a:lvl1pPr>
      <a:lvl2pPr marL="3291840" indent="-1097280" algn="l" defTabSz="4389120" rtl="0" eaLnBrk="1" latinLnBrk="0" hangingPunct="1">
        <a:lnSpc>
          <a:spcPct val="90000"/>
        </a:lnSpc>
        <a:spcBef>
          <a:spcPts val="2400"/>
        </a:spcBef>
        <a:buFont typeface="Arial" panose="020B0604020202020204" pitchFamily="34" charset="0"/>
        <a:buChar char="•"/>
        <a:defRPr sz="11520" kern="1200">
          <a:solidFill>
            <a:schemeClr val="tx1"/>
          </a:solidFill>
          <a:latin typeface="+mn-lt"/>
          <a:ea typeface="+mn-ea"/>
          <a:cs typeface="+mn-cs"/>
        </a:defRPr>
      </a:lvl2pPr>
      <a:lvl3pPr marL="5486400" indent="-1097280" algn="l" defTabSz="4389120" rtl="0" eaLnBrk="1" latinLnBrk="0" hangingPunct="1">
        <a:lnSpc>
          <a:spcPct val="90000"/>
        </a:lnSpc>
        <a:spcBef>
          <a:spcPts val="2400"/>
        </a:spcBef>
        <a:buFont typeface="Arial" panose="020B0604020202020204" pitchFamily="34" charset="0"/>
        <a:buChar char="•"/>
        <a:defRPr sz="9600" kern="1200">
          <a:solidFill>
            <a:schemeClr val="tx1"/>
          </a:solidFill>
          <a:latin typeface="+mn-lt"/>
          <a:ea typeface="+mn-ea"/>
          <a:cs typeface="+mn-cs"/>
        </a:defRPr>
      </a:lvl3pPr>
      <a:lvl4pPr marL="76809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4pPr>
      <a:lvl5pPr marL="987552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5pPr>
      <a:lvl6pPr marL="1207008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6pPr>
      <a:lvl7pPr marL="1426464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7pPr>
      <a:lvl8pPr marL="1645920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8pPr>
      <a:lvl9pPr marL="186537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9pPr>
    </p:bodyStyle>
    <p:otherStyle>
      <a:defPPr>
        <a:defRPr lang="en-US"/>
      </a:defPPr>
      <a:lvl1pPr marL="0" algn="l" defTabSz="4389120" rtl="0" eaLnBrk="1" latinLnBrk="0" hangingPunct="1">
        <a:defRPr sz="8640" kern="1200">
          <a:solidFill>
            <a:schemeClr val="tx1"/>
          </a:solidFill>
          <a:latin typeface="+mn-lt"/>
          <a:ea typeface="+mn-ea"/>
          <a:cs typeface="+mn-cs"/>
        </a:defRPr>
      </a:lvl1pPr>
      <a:lvl2pPr marL="2194560" algn="l" defTabSz="4389120" rtl="0" eaLnBrk="1" latinLnBrk="0" hangingPunct="1">
        <a:defRPr sz="8640" kern="1200">
          <a:solidFill>
            <a:schemeClr val="tx1"/>
          </a:solidFill>
          <a:latin typeface="+mn-lt"/>
          <a:ea typeface="+mn-ea"/>
          <a:cs typeface="+mn-cs"/>
        </a:defRPr>
      </a:lvl2pPr>
      <a:lvl3pPr marL="4389120" algn="l" defTabSz="4389120" rtl="0" eaLnBrk="1" latinLnBrk="0" hangingPunct="1">
        <a:defRPr sz="8640" kern="1200">
          <a:solidFill>
            <a:schemeClr val="tx1"/>
          </a:solidFill>
          <a:latin typeface="+mn-lt"/>
          <a:ea typeface="+mn-ea"/>
          <a:cs typeface="+mn-cs"/>
        </a:defRPr>
      </a:lvl3pPr>
      <a:lvl4pPr marL="6583680" algn="l" defTabSz="4389120" rtl="0" eaLnBrk="1" latinLnBrk="0" hangingPunct="1">
        <a:defRPr sz="8640" kern="1200">
          <a:solidFill>
            <a:schemeClr val="tx1"/>
          </a:solidFill>
          <a:latin typeface="+mn-lt"/>
          <a:ea typeface="+mn-ea"/>
          <a:cs typeface="+mn-cs"/>
        </a:defRPr>
      </a:lvl4pPr>
      <a:lvl5pPr marL="8778240" algn="l" defTabSz="4389120" rtl="0" eaLnBrk="1" latinLnBrk="0" hangingPunct="1">
        <a:defRPr sz="8640" kern="1200">
          <a:solidFill>
            <a:schemeClr val="tx1"/>
          </a:solidFill>
          <a:latin typeface="+mn-lt"/>
          <a:ea typeface="+mn-ea"/>
          <a:cs typeface="+mn-cs"/>
        </a:defRPr>
      </a:lvl5pPr>
      <a:lvl6pPr marL="10972800" algn="l" defTabSz="4389120" rtl="0" eaLnBrk="1" latinLnBrk="0" hangingPunct="1">
        <a:defRPr sz="8640" kern="1200">
          <a:solidFill>
            <a:schemeClr val="tx1"/>
          </a:solidFill>
          <a:latin typeface="+mn-lt"/>
          <a:ea typeface="+mn-ea"/>
          <a:cs typeface="+mn-cs"/>
        </a:defRPr>
      </a:lvl6pPr>
      <a:lvl7pPr marL="13167360" algn="l" defTabSz="4389120" rtl="0" eaLnBrk="1" latinLnBrk="0" hangingPunct="1">
        <a:defRPr sz="8640" kern="1200">
          <a:solidFill>
            <a:schemeClr val="tx1"/>
          </a:solidFill>
          <a:latin typeface="+mn-lt"/>
          <a:ea typeface="+mn-ea"/>
          <a:cs typeface="+mn-cs"/>
        </a:defRPr>
      </a:lvl7pPr>
      <a:lvl8pPr marL="15361920" algn="l" defTabSz="4389120" rtl="0" eaLnBrk="1" latinLnBrk="0" hangingPunct="1">
        <a:defRPr sz="8640" kern="1200">
          <a:solidFill>
            <a:schemeClr val="tx1"/>
          </a:solidFill>
          <a:latin typeface="+mn-lt"/>
          <a:ea typeface="+mn-ea"/>
          <a:cs typeface="+mn-cs"/>
        </a:defRPr>
      </a:lvl8pPr>
      <a:lvl9pPr marL="17556480" algn="l" defTabSz="4389120" rtl="0" eaLnBrk="1" latinLnBrk="0" hangingPunct="1">
        <a:defRPr sz="864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congestionreliefzone.mta.info/" TargetMode="External"/><Relationship Id="rId13" Type="http://schemas.openxmlformats.org/officeDocument/2006/relationships/image" Target="../media/image7.png"/><Relationship Id="rId3" Type="http://schemas.openxmlformats.org/officeDocument/2006/relationships/chart" Target="../charts/chart1.xml"/><Relationship Id="rId7" Type="http://schemas.openxmlformats.org/officeDocument/2006/relationships/image" Target="../media/image3.png"/><Relationship Id="rId12"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chart" Target="../charts/chart2.xml"/><Relationship Id="rId11" Type="http://schemas.openxmlformats.org/officeDocument/2006/relationships/image" Target="../media/image5.png"/><Relationship Id="rId5" Type="http://schemas.openxmlformats.org/officeDocument/2006/relationships/image" Target="../media/image2.png"/><Relationship Id="rId10" Type="http://schemas.openxmlformats.org/officeDocument/2006/relationships/image" Target="../media/image4.png"/><Relationship Id="rId4" Type="http://schemas.openxmlformats.org/officeDocument/2006/relationships/image" Target="../media/image1.jpeg"/><Relationship Id="rId9" Type="http://schemas.openxmlformats.org/officeDocument/2006/relationships/hyperlink" Target="https://doi.org/10.3386/w33584" TargetMode="External"/><Relationship Id="rId1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Rectangle 33">
            <a:extLst>
              <a:ext uri="{FF2B5EF4-FFF2-40B4-BE49-F238E27FC236}">
                <a16:creationId xmlns:a16="http://schemas.microsoft.com/office/drawing/2014/main" id="{E6A6E66E-D0AC-8EA2-9E8B-EB2B5CB91018}"/>
              </a:ext>
            </a:extLst>
          </p:cNvPr>
          <p:cNvSpPr/>
          <p:nvPr/>
        </p:nvSpPr>
        <p:spPr>
          <a:xfrm>
            <a:off x="1604150" y="26461877"/>
            <a:ext cx="13232643" cy="5594840"/>
          </a:xfrm>
          <a:prstGeom prst="rect">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ctr"/>
          <a:lstStyle/>
          <a:p>
            <a:pPr marL="457200" indent="-457200">
              <a:buFont typeface="Arial" panose="020B0604020202020204" pitchFamily="34" charset="0"/>
              <a:buChar char="•"/>
            </a:pPr>
            <a:r>
              <a:rPr lang="en-US" sz="3200" dirty="0">
                <a:solidFill>
                  <a:schemeClr val="tx1"/>
                </a:solidFill>
              </a:rPr>
              <a:t>Firstly, a proposed Congestion Relief Zone for Chicago must be created.</a:t>
            </a:r>
          </a:p>
          <a:p>
            <a:pPr marL="914400" lvl="1" indent="-457200">
              <a:buFont typeface="Arial" panose="020B0604020202020204" pitchFamily="34" charset="0"/>
              <a:buChar char="•"/>
            </a:pPr>
            <a:r>
              <a:rPr lang="en-US" sz="3200" dirty="0">
                <a:solidFill>
                  <a:schemeClr val="tx1"/>
                </a:solidFill>
              </a:rPr>
              <a:t> A zone roughly matching the existing rideshare congestion zone was used, aligning with census tracts to make data collection easier.</a:t>
            </a:r>
          </a:p>
          <a:p>
            <a:pPr marL="914400" lvl="1" indent="-457200">
              <a:buFont typeface="Arial" panose="020B0604020202020204" pitchFamily="34" charset="0"/>
              <a:buChar char="•"/>
            </a:pPr>
            <a:r>
              <a:rPr lang="en-US" sz="3200" dirty="0">
                <a:solidFill>
                  <a:schemeClr val="tx1"/>
                </a:solidFill>
              </a:rPr>
              <a:t>Not all data is available at the tract level, so there is some natural limitations to what can be measured in the zone specifically</a:t>
            </a:r>
          </a:p>
          <a:p>
            <a:pPr marL="457200" indent="-457200">
              <a:buFont typeface="Arial" panose="020B0604020202020204" pitchFamily="34" charset="0"/>
              <a:buChar char="•"/>
            </a:pPr>
            <a:r>
              <a:rPr lang="en-US" sz="3200" dirty="0">
                <a:solidFill>
                  <a:schemeClr val="tx1"/>
                </a:solidFill>
              </a:rPr>
              <a:t>Certain metrics, such as methods or transportation and income, will be compared between New Yorks existing CRZ and the proposed Chicago CRZ to see if a similar congestion pricing scheme could be implemented.</a:t>
            </a:r>
          </a:p>
        </p:txBody>
      </p:sp>
      <p:sp>
        <p:nvSpPr>
          <p:cNvPr id="4" name="Rectangle 3">
            <a:extLst>
              <a:ext uri="{FF2B5EF4-FFF2-40B4-BE49-F238E27FC236}">
                <a16:creationId xmlns:a16="http://schemas.microsoft.com/office/drawing/2014/main" id="{1673308B-3551-4E48-FDA8-E43D40C08B7B}"/>
              </a:ext>
            </a:extLst>
          </p:cNvPr>
          <p:cNvSpPr/>
          <p:nvPr/>
        </p:nvSpPr>
        <p:spPr>
          <a:xfrm>
            <a:off x="-797669" y="-544749"/>
            <a:ext cx="45564357" cy="601669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800" dirty="0">
              <a:solidFill>
                <a:schemeClr val="tx1"/>
              </a:solidFill>
              <a:latin typeface="Futura Medium" panose="020B0602020204020303" pitchFamily="34" charset="-79"/>
              <a:cs typeface="Futura Medium" panose="020B0602020204020303" pitchFamily="34" charset="-79"/>
            </a:endParaRPr>
          </a:p>
        </p:txBody>
      </p:sp>
      <p:sp>
        <p:nvSpPr>
          <p:cNvPr id="12" name="Rectangle 11">
            <a:extLst>
              <a:ext uri="{FF2B5EF4-FFF2-40B4-BE49-F238E27FC236}">
                <a16:creationId xmlns:a16="http://schemas.microsoft.com/office/drawing/2014/main" id="{A295021F-3D7E-2E07-AD8A-609779E4E688}"/>
              </a:ext>
            </a:extLst>
          </p:cNvPr>
          <p:cNvSpPr/>
          <p:nvPr/>
        </p:nvSpPr>
        <p:spPr>
          <a:xfrm>
            <a:off x="-2" y="685798"/>
            <a:ext cx="43891199" cy="41148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500" b="1" spc="200" dirty="0">
                <a:solidFill>
                  <a:schemeClr val="tx1"/>
                </a:solidFill>
                <a:latin typeface="Futura Medium" panose="020B0602020204020303" pitchFamily="34" charset="-79"/>
                <a:cs typeface="Futura Medium" panose="020B0602020204020303" pitchFamily="34" charset="-79"/>
              </a:rPr>
              <a:t>C</a:t>
            </a:r>
            <a:r>
              <a:rPr lang="en-US" sz="9600" b="1" spc="200" dirty="0">
                <a:solidFill>
                  <a:schemeClr val="tx1"/>
                </a:solidFill>
                <a:latin typeface="Futura Medium" panose="020B0602020204020303" pitchFamily="34" charset="-79"/>
                <a:cs typeface="Futura Medium" panose="020B0602020204020303" pitchFamily="34" charset="-79"/>
              </a:rPr>
              <a:t>ONGESTION </a:t>
            </a:r>
            <a:r>
              <a:rPr lang="en-US" sz="11500" b="1" spc="200" dirty="0">
                <a:solidFill>
                  <a:schemeClr val="tx1"/>
                </a:solidFill>
                <a:latin typeface="Futura Medium" panose="020B0602020204020303" pitchFamily="34" charset="-79"/>
                <a:cs typeface="Futura Medium" panose="020B0602020204020303" pitchFamily="34" charset="-79"/>
              </a:rPr>
              <a:t>P</a:t>
            </a:r>
            <a:r>
              <a:rPr lang="en-US" sz="9600" b="1" spc="200" dirty="0">
                <a:solidFill>
                  <a:schemeClr val="tx1"/>
                </a:solidFill>
                <a:latin typeface="Futura Medium" panose="020B0602020204020303" pitchFamily="34" charset="-79"/>
                <a:cs typeface="Futura Medium" panose="020B0602020204020303" pitchFamily="34" charset="-79"/>
              </a:rPr>
              <a:t>RICING IN </a:t>
            </a:r>
            <a:r>
              <a:rPr lang="en-US" sz="11500" b="1" spc="200" dirty="0">
                <a:solidFill>
                  <a:schemeClr val="tx1"/>
                </a:solidFill>
                <a:latin typeface="Futura Medium" panose="020B0602020204020303" pitchFamily="34" charset="-79"/>
                <a:cs typeface="Futura Medium" panose="020B0602020204020303" pitchFamily="34" charset="-79"/>
              </a:rPr>
              <a:t>C</a:t>
            </a:r>
            <a:r>
              <a:rPr lang="en-US" sz="9600" b="1" spc="200" dirty="0">
                <a:solidFill>
                  <a:schemeClr val="tx1"/>
                </a:solidFill>
                <a:latin typeface="Futura Medium" panose="020B0602020204020303" pitchFamily="34" charset="-79"/>
                <a:cs typeface="Futura Medium" panose="020B0602020204020303" pitchFamily="34" charset="-79"/>
              </a:rPr>
              <a:t>HICAGO</a:t>
            </a:r>
            <a:r>
              <a:rPr lang="en-US" sz="11500" b="1" spc="200" dirty="0">
                <a:solidFill>
                  <a:schemeClr val="tx1"/>
                </a:solidFill>
                <a:latin typeface="Futura Medium" panose="020B0602020204020303" pitchFamily="34" charset="-79"/>
                <a:cs typeface="Futura Medium" panose="020B0602020204020303" pitchFamily="34" charset="-79"/>
              </a:rPr>
              <a:t>?</a:t>
            </a:r>
          </a:p>
          <a:p>
            <a:pPr algn="ctr">
              <a:spcBef>
                <a:spcPts val="600"/>
              </a:spcBef>
            </a:pPr>
            <a:r>
              <a:rPr lang="en-US" sz="6600" i="1" spc="200" dirty="0">
                <a:solidFill>
                  <a:schemeClr val="tx2"/>
                </a:solidFill>
                <a:latin typeface="Futura Medium" panose="020B0602020204020303" pitchFamily="34" charset="-79"/>
                <a:cs typeface="Futura Medium" panose="020B0602020204020303" pitchFamily="34" charset="-79"/>
              </a:rPr>
              <a:t>Higher Speeds, Less Noise, Lower Emissions</a:t>
            </a:r>
            <a:endParaRPr lang="en-US" sz="11500" i="1" spc="200" dirty="0">
              <a:solidFill>
                <a:schemeClr val="tx2"/>
              </a:solidFill>
              <a:latin typeface="Futura Medium" panose="020B0602020204020303" pitchFamily="34" charset="-79"/>
              <a:cs typeface="Futura Medium" panose="020B0602020204020303" pitchFamily="34" charset="-79"/>
            </a:endParaRPr>
          </a:p>
          <a:p>
            <a:pPr algn="ctr">
              <a:spcBef>
                <a:spcPts val="600"/>
              </a:spcBef>
            </a:pPr>
            <a:r>
              <a:rPr lang="en-US" sz="4000" dirty="0">
                <a:solidFill>
                  <a:schemeClr val="tx2"/>
                </a:solidFill>
                <a:latin typeface="Futura Medium" panose="020B0602020204020303" pitchFamily="34" charset="-79"/>
                <a:cs typeface="Futura Medium" panose="020B0602020204020303" pitchFamily="34" charset="-79"/>
              </a:rPr>
              <a:t>Willem Nienhuis | Master of Public Policy | Michigan State University</a:t>
            </a:r>
            <a:endParaRPr lang="en-US" sz="5400" dirty="0">
              <a:solidFill>
                <a:schemeClr val="tx2"/>
              </a:solidFill>
              <a:latin typeface="Futura Medium" panose="020B0602020204020303" pitchFamily="34" charset="-79"/>
              <a:cs typeface="Futura Medium" panose="020B0602020204020303" pitchFamily="34" charset="-79"/>
            </a:endParaRPr>
          </a:p>
          <a:p>
            <a:pPr algn="ctr"/>
            <a:endParaRPr lang="en-US" dirty="0"/>
          </a:p>
        </p:txBody>
      </p:sp>
      <p:sp>
        <p:nvSpPr>
          <p:cNvPr id="5" name="6-Point Star 4">
            <a:extLst>
              <a:ext uri="{FF2B5EF4-FFF2-40B4-BE49-F238E27FC236}">
                <a16:creationId xmlns:a16="http://schemas.microsoft.com/office/drawing/2014/main" id="{BB960CF1-48C0-D128-0E8D-1B5577B0D1C5}"/>
              </a:ext>
            </a:extLst>
          </p:cNvPr>
          <p:cNvSpPr/>
          <p:nvPr/>
        </p:nvSpPr>
        <p:spPr>
          <a:xfrm>
            <a:off x="901873" y="1145438"/>
            <a:ext cx="2749995" cy="3195520"/>
          </a:xfrm>
          <a:prstGeom prst="star6">
            <a:avLst>
              <a:gd name="adj" fmla="val 17412"/>
              <a:gd name="hf" fmla="val 115470"/>
            </a:avLst>
          </a:prstGeom>
          <a:solidFill>
            <a:srgbClr val="E4002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1" name="6-Point Star 10">
            <a:extLst>
              <a:ext uri="{FF2B5EF4-FFF2-40B4-BE49-F238E27FC236}">
                <a16:creationId xmlns:a16="http://schemas.microsoft.com/office/drawing/2014/main" id="{6F4BABE6-2294-1738-FCB4-336F577BD8E8}"/>
              </a:ext>
            </a:extLst>
          </p:cNvPr>
          <p:cNvSpPr/>
          <p:nvPr/>
        </p:nvSpPr>
        <p:spPr>
          <a:xfrm>
            <a:off x="5367147" y="782285"/>
            <a:ext cx="2749995" cy="3195520"/>
          </a:xfrm>
          <a:prstGeom prst="star6">
            <a:avLst>
              <a:gd name="adj" fmla="val 17412"/>
              <a:gd name="hf" fmla="val 115470"/>
            </a:avLst>
          </a:prstGeom>
          <a:solidFill>
            <a:srgbClr val="E4002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3" name="6-Point Star 12">
            <a:extLst>
              <a:ext uri="{FF2B5EF4-FFF2-40B4-BE49-F238E27FC236}">
                <a16:creationId xmlns:a16="http://schemas.microsoft.com/office/drawing/2014/main" id="{2F52AFBE-B722-B823-6FA7-4A273DAC2D8B}"/>
              </a:ext>
            </a:extLst>
          </p:cNvPr>
          <p:cNvSpPr/>
          <p:nvPr/>
        </p:nvSpPr>
        <p:spPr>
          <a:xfrm>
            <a:off x="35638674" y="1145438"/>
            <a:ext cx="2749995" cy="3195520"/>
          </a:xfrm>
          <a:prstGeom prst="star6">
            <a:avLst>
              <a:gd name="adj" fmla="val 17412"/>
              <a:gd name="hf" fmla="val 115470"/>
            </a:avLst>
          </a:prstGeom>
          <a:solidFill>
            <a:srgbClr val="E4002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4" name="6-Point Star 13">
            <a:extLst>
              <a:ext uri="{FF2B5EF4-FFF2-40B4-BE49-F238E27FC236}">
                <a16:creationId xmlns:a16="http://schemas.microsoft.com/office/drawing/2014/main" id="{C93ADA03-4D9E-AA08-3744-488FCD2CF395}"/>
              </a:ext>
            </a:extLst>
          </p:cNvPr>
          <p:cNvSpPr/>
          <p:nvPr/>
        </p:nvSpPr>
        <p:spPr>
          <a:xfrm>
            <a:off x="40239332" y="1145438"/>
            <a:ext cx="2749995" cy="3195520"/>
          </a:xfrm>
          <a:prstGeom prst="star6">
            <a:avLst>
              <a:gd name="adj" fmla="val 17412"/>
              <a:gd name="hf" fmla="val 115470"/>
            </a:avLst>
          </a:prstGeom>
          <a:solidFill>
            <a:srgbClr val="E4002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6" name="TextBox 15">
            <a:extLst>
              <a:ext uri="{FF2B5EF4-FFF2-40B4-BE49-F238E27FC236}">
                <a16:creationId xmlns:a16="http://schemas.microsoft.com/office/drawing/2014/main" id="{DE72B2F3-E3D5-1EA4-7D50-734F36AC8BAC}"/>
              </a:ext>
            </a:extLst>
          </p:cNvPr>
          <p:cNvSpPr txBox="1"/>
          <p:nvPr/>
        </p:nvSpPr>
        <p:spPr>
          <a:xfrm>
            <a:off x="1851726" y="6109905"/>
            <a:ext cx="12801600" cy="1107996"/>
          </a:xfrm>
          <a:prstGeom prst="rect">
            <a:avLst/>
          </a:prstGeom>
          <a:noFill/>
        </p:spPr>
        <p:txBody>
          <a:bodyPr wrap="square" rtlCol="0">
            <a:spAutoFit/>
          </a:bodyPr>
          <a:lstStyle/>
          <a:p>
            <a:pPr algn="ctr"/>
            <a:r>
              <a:rPr lang="en-US" sz="6000" b="1" cap="all" dirty="0">
                <a:latin typeface="Futura Medium" panose="020B0602020204020303" pitchFamily="34" charset="-79"/>
                <a:cs typeface="Futura Medium" panose="020B0602020204020303" pitchFamily="34" charset="-79"/>
              </a:rPr>
              <a:t>B</a:t>
            </a:r>
            <a:r>
              <a:rPr lang="en-US" sz="6000" b="1" cap="small" dirty="0">
                <a:latin typeface="Futura Medium" panose="020B0602020204020303" pitchFamily="34" charset="-79"/>
                <a:cs typeface="Futura Medium" panose="020B0602020204020303" pitchFamily="34" charset="-79"/>
              </a:rPr>
              <a:t>ackground</a:t>
            </a:r>
            <a:r>
              <a:rPr lang="en-US" sz="6600" b="1" cap="all" dirty="0">
                <a:latin typeface="Futura Medium" panose="020B0602020204020303" pitchFamily="34" charset="-79"/>
                <a:cs typeface="Futura Medium" panose="020B0602020204020303" pitchFamily="34" charset="-79"/>
              </a:rPr>
              <a:t> </a:t>
            </a:r>
            <a:r>
              <a:rPr lang="en-US" sz="6000" b="1" cap="all" dirty="0">
                <a:latin typeface="Futura Medium" panose="020B0602020204020303" pitchFamily="34" charset="-79"/>
                <a:cs typeface="Futura Medium" panose="020B0602020204020303" pitchFamily="34" charset="-79"/>
              </a:rPr>
              <a:t>R</a:t>
            </a:r>
            <a:r>
              <a:rPr lang="en-US" sz="6000" b="1" cap="small" dirty="0">
                <a:latin typeface="Futura Medium" panose="020B0602020204020303" pitchFamily="34" charset="-79"/>
                <a:cs typeface="Futura Medium" panose="020B0602020204020303" pitchFamily="34" charset="-79"/>
              </a:rPr>
              <a:t>esearch</a:t>
            </a:r>
            <a:endParaRPr lang="en-US" sz="2000" b="1" cap="small" dirty="0">
              <a:latin typeface="FUTURA MEDIUM" panose="020B0602020204020303" pitchFamily="34" charset="-79"/>
              <a:cs typeface="FUTURA MEDIUM" panose="020B0602020204020303" pitchFamily="34" charset="-79"/>
            </a:endParaRPr>
          </a:p>
        </p:txBody>
      </p:sp>
      <p:sp>
        <p:nvSpPr>
          <p:cNvPr id="20" name="TextBox 19">
            <a:extLst>
              <a:ext uri="{FF2B5EF4-FFF2-40B4-BE49-F238E27FC236}">
                <a16:creationId xmlns:a16="http://schemas.microsoft.com/office/drawing/2014/main" id="{9B3D422D-9D86-BAB5-F3FC-4473C7483EF2}"/>
              </a:ext>
            </a:extLst>
          </p:cNvPr>
          <p:cNvSpPr txBox="1"/>
          <p:nvPr/>
        </p:nvSpPr>
        <p:spPr>
          <a:xfrm>
            <a:off x="15434860" y="6151555"/>
            <a:ext cx="3689134" cy="1015663"/>
          </a:xfrm>
          <a:prstGeom prst="rect">
            <a:avLst/>
          </a:prstGeom>
          <a:noFill/>
        </p:spPr>
        <p:txBody>
          <a:bodyPr wrap="square" rtlCol="0">
            <a:spAutoFit/>
          </a:bodyPr>
          <a:lstStyle/>
          <a:p>
            <a:r>
              <a:rPr lang="en-US" sz="6000" b="1" cap="small" dirty="0">
                <a:latin typeface="Futura Medium" panose="020B0602020204020303" pitchFamily="34" charset="-79"/>
                <a:cs typeface="Futura Medium" panose="020B0602020204020303" pitchFamily="34" charset="-79"/>
              </a:rPr>
              <a:t>Findings</a:t>
            </a:r>
            <a:endParaRPr lang="en-US" b="1" cap="small" dirty="0">
              <a:latin typeface="Futura Medium" panose="020B0602020204020303" pitchFamily="34" charset="-79"/>
              <a:cs typeface="Futura Medium" panose="020B0602020204020303" pitchFamily="34" charset="-79"/>
            </a:endParaRPr>
          </a:p>
        </p:txBody>
      </p:sp>
      <p:sp>
        <p:nvSpPr>
          <p:cNvPr id="22" name="TextBox 21">
            <a:extLst>
              <a:ext uri="{FF2B5EF4-FFF2-40B4-BE49-F238E27FC236}">
                <a16:creationId xmlns:a16="http://schemas.microsoft.com/office/drawing/2014/main" id="{85C54DEC-F119-41EF-F03E-39E8ADFFA220}"/>
              </a:ext>
            </a:extLst>
          </p:cNvPr>
          <p:cNvSpPr txBox="1"/>
          <p:nvPr/>
        </p:nvSpPr>
        <p:spPr>
          <a:xfrm>
            <a:off x="1716342" y="25312068"/>
            <a:ext cx="12801600" cy="1015663"/>
          </a:xfrm>
          <a:prstGeom prst="rect">
            <a:avLst/>
          </a:prstGeom>
          <a:noFill/>
        </p:spPr>
        <p:txBody>
          <a:bodyPr wrap="square" rtlCol="0">
            <a:spAutoFit/>
          </a:bodyPr>
          <a:lstStyle/>
          <a:p>
            <a:pPr algn="ctr"/>
            <a:r>
              <a:rPr lang="en-US" sz="6000" b="1" cap="all" dirty="0">
                <a:latin typeface="Futura Medium" panose="020B0602020204020303" pitchFamily="34" charset="-79"/>
                <a:cs typeface="Futura Medium" panose="020B0602020204020303" pitchFamily="34" charset="-79"/>
              </a:rPr>
              <a:t>M</a:t>
            </a:r>
            <a:r>
              <a:rPr lang="en-US" sz="6000" b="1" cap="small" dirty="0">
                <a:latin typeface="Futura Medium" panose="020B0602020204020303" pitchFamily="34" charset="-79"/>
                <a:cs typeface="Futura Medium" panose="020B0602020204020303" pitchFamily="34" charset="-79"/>
              </a:rPr>
              <a:t>ethodology</a:t>
            </a:r>
            <a:endParaRPr lang="en-US" sz="2000" b="1" cap="small" dirty="0">
              <a:latin typeface="FUTURA MEDIUM" panose="020B0602020204020303" pitchFamily="34" charset="-79"/>
              <a:cs typeface="FUTURA MEDIUM" panose="020B0602020204020303" pitchFamily="34" charset="-79"/>
            </a:endParaRPr>
          </a:p>
        </p:txBody>
      </p:sp>
      <p:sp>
        <p:nvSpPr>
          <p:cNvPr id="24" name="TextBox 23">
            <a:extLst>
              <a:ext uri="{FF2B5EF4-FFF2-40B4-BE49-F238E27FC236}">
                <a16:creationId xmlns:a16="http://schemas.microsoft.com/office/drawing/2014/main" id="{9BB05973-9E33-A9CB-B833-A6D51F7CA0D3}"/>
              </a:ext>
            </a:extLst>
          </p:cNvPr>
          <p:cNvSpPr txBox="1"/>
          <p:nvPr/>
        </p:nvSpPr>
        <p:spPr>
          <a:xfrm>
            <a:off x="28377419" y="17960798"/>
            <a:ext cx="12801600" cy="1015663"/>
          </a:xfrm>
          <a:prstGeom prst="rect">
            <a:avLst/>
          </a:prstGeom>
          <a:noFill/>
        </p:spPr>
        <p:txBody>
          <a:bodyPr wrap="square" rtlCol="0">
            <a:spAutoFit/>
          </a:bodyPr>
          <a:lstStyle/>
          <a:p>
            <a:pPr algn="ctr"/>
            <a:r>
              <a:rPr lang="en-US" sz="6000" b="1" cap="small" spc="100" dirty="0">
                <a:latin typeface="Futura Medium" panose="020B0602020204020303" pitchFamily="34" charset="-79"/>
                <a:cs typeface="Futura Medium" panose="020B0602020204020303" pitchFamily="34" charset="-79"/>
              </a:rPr>
              <a:t>Results and Recommendations</a:t>
            </a:r>
            <a:endParaRPr lang="en-US" sz="6000" b="1" cap="small" spc="100" dirty="0">
              <a:latin typeface="FUTURA MEDIUM" panose="020B0602020204020303" pitchFamily="34" charset="-79"/>
              <a:cs typeface="FUTURA MEDIUM" panose="020B0602020204020303" pitchFamily="34" charset="-79"/>
            </a:endParaRPr>
          </a:p>
        </p:txBody>
      </p:sp>
      <p:graphicFrame>
        <p:nvGraphicFramePr>
          <p:cNvPr id="25" name="Chart 24">
            <a:extLst>
              <a:ext uri="{FF2B5EF4-FFF2-40B4-BE49-F238E27FC236}">
                <a16:creationId xmlns:a16="http://schemas.microsoft.com/office/drawing/2014/main" id="{E72334DA-2874-F967-106D-8F44A62D9DB6}"/>
              </a:ext>
            </a:extLst>
          </p:cNvPr>
          <p:cNvGraphicFramePr>
            <a:graphicFrameLocks/>
          </p:cNvGraphicFramePr>
          <p:nvPr>
            <p:extLst>
              <p:ext uri="{D42A27DB-BD31-4B8C-83A1-F6EECF244321}">
                <p14:modId xmlns:p14="http://schemas.microsoft.com/office/powerpoint/2010/main" val="2193264232"/>
              </p:ext>
            </p:extLst>
          </p:nvPr>
        </p:nvGraphicFramePr>
        <p:xfrm>
          <a:off x="15434861" y="14371042"/>
          <a:ext cx="12691666" cy="639178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6" name="Table 25">
            <a:extLst>
              <a:ext uri="{FF2B5EF4-FFF2-40B4-BE49-F238E27FC236}">
                <a16:creationId xmlns:a16="http://schemas.microsoft.com/office/drawing/2014/main" id="{7D9936EF-A7ED-A655-F417-8EA5D4F71D7B}"/>
              </a:ext>
            </a:extLst>
          </p:cNvPr>
          <p:cNvGraphicFramePr>
            <a:graphicFrameLocks noGrp="1"/>
          </p:cNvGraphicFramePr>
          <p:nvPr>
            <p:extLst>
              <p:ext uri="{D42A27DB-BD31-4B8C-83A1-F6EECF244321}">
                <p14:modId xmlns:p14="http://schemas.microsoft.com/office/powerpoint/2010/main" val="7536087"/>
              </p:ext>
            </p:extLst>
          </p:nvPr>
        </p:nvGraphicFramePr>
        <p:xfrm>
          <a:off x="28889404" y="13296525"/>
          <a:ext cx="13287707" cy="3995356"/>
        </p:xfrm>
        <a:graphic>
          <a:graphicData uri="http://schemas.openxmlformats.org/drawingml/2006/table">
            <a:tbl>
              <a:tblPr>
                <a:tableStyleId>{5C22544A-7EE6-4342-B048-85BDC9FD1C3A}</a:tableStyleId>
              </a:tblPr>
              <a:tblGrid>
                <a:gridCol w="5900931">
                  <a:extLst>
                    <a:ext uri="{9D8B030D-6E8A-4147-A177-3AD203B41FA5}">
                      <a16:colId xmlns:a16="http://schemas.microsoft.com/office/drawing/2014/main" val="1506308018"/>
                    </a:ext>
                  </a:extLst>
                </a:gridCol>
                <a:gridCol w="3693388">
                  <a:extLst>
                    <a:ext uri="{9D8B030D-6E8A-4147-A177-3AD203B41FA5}">
                      <a16:colId xmlns:a16="http://schemas.microsoft.com/office/drawing/2014/main" val="4071723965"/>
                    </a:ext>
                  </a:extLst>
                </a:gridCol>
                <a:gridCol w="3693388">
                  <a:extLst>
                    <a:ext uri="{9D8B030D-6E8A-4147-A177-3AD203B41FA5}">
                      <a16:colId xmlns:a16="http://schemas.microsoft.com/office/drawing/2014/main" val="1061907964"/>
                    </a:ext>
                  </a:extLst>
                </a:gridCol>
              </a:tblGrid>
              <a:tr h="553024">
                <a:tc>
                  <a:txBody>
                    <a:bodyPr/>
                    <a:lstStyle/>
                    <a:p>
                      <a:pPr algn="l" fontAlgn="b"/>
                      <a:r>
                        <a:rPr lang="en-US" sz="2800" b="1" u="none" strike="noStrike" dirty="0">
                          <a:effectLst/>
                        </a:rPr>
                        <a:t>City/CRZ</a:t>
                      </a:r>
                      <a:endParaRPr lang="en-US" sz="2800" b="1" i="0" u="none" strike="noStrike" dirty="0">
                        <a:solidFill>
                          <a:srgbClr val="000000"/>
                        </a:solidFill>
                        <a:effectLst/>
                        <a:latin typeface="Aptos Narrow" panose="020B0004020202020204" pitchFamily="34" charset="0"/>
                      </a:endParaRPr>
                    </a:p>
                  </a:txBody>
                  <a:tcPr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fontAlgn="b"/>
                      <a:r>
                        <a:rPr lang="en-US" sz="2800" b="1" u="none" strike="noStrike" dirty="0">
                          <a:effectLst/>
                        </a:rPr>
                        <a:t>Chicago</a:t>
                      </a:r>
                      <a:endParaRPr lang="en-US" sz="2800" b="1" i="0" u="none" strike="noStrike" dirty="0">
                        <a:solidFill>
                          <a:srgbClr val="000000"/>
                        </a:solidFill>
                        <a:effectLst/>
                        <a:latin typeface="Aptos Narrow" panose="020B00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fontAlgn="b"/>
                      <a:r>
                        <a:rPr lang="en-US" sz="2800" b="1" u="none" strike="noStrike">
                          <a:effectLst/>
                        </a:rPr>
                        <a:t>New York</a:t>
                      </a:r>
                      <a:endParaRPr lang="en-US" sz="2800" b="1" i="0" u="none" strike="noStrike">
                        <a:solidFill>
                          <a:srgbClr val="000000"/>
                        </a:solidFill>
                        <a:effectLst/>
                        <a:latin typeface="Aptos Narrow" panose="020B00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333968004"/>
                  </a:ext>
                </a:extLst>
              </a:tr>
              <a:tr h="696188">
                <a:tc>
                  <a:txBody>
                    <a:bodyPr/>
                    <a:lstStyle/>
                    <a:p>
                      <a:pPr algn="l" fontAlgn="ctr"/>
                      <a:r>
                        <a:rPr lang="en-US" sz="2800" b="1" u="none" strike="noStrike" dirty="0">
                          <a:effectLst/>
                        </a:rPr>
                        <a:t>Population</a:t>
                      </a:r>
                      <a:endParaRPr lang="en-US" sz="2800" b="1" i="0" u="none" strike="noStrike" dirty="0">
                        <a:solidFill>
                          <a:srgbClr val="000000"/>
                        </a:solidFill>
                        <a:effectLst/>
                        <a:latin typeface="Aptos Narrow" panose="020B0004020202020204" pitchFamily="34" charset="0"/>
                      </a:endParaRPr>
                    </a:p>
                  </a:txBody>
                  <a:tcPr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fontAlgn="ctr"/>
                      <a:r>
                        <a:rPr lang="en-US" sz="2800" b="1" u="none" strike="noStrike" dirty="0">
                          <a:effectLst/>
                        </a:rPr>
                        <a:t>186,313</a:t>
                      </a:r>
                      <a:endParaRPr lang="en-US" sz="2800" b="1" i="0" u="none" strike="noStrike" dirty="0">
                        <a:solidFill>
                          <a:srgbClr val="000000"/>
                        </a:solidFill>
                        <a:effectLst/>
                        <a:latin typeface="Aptos" panose="020B00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fontAlgn="ctr"/>
                      <a:r>
                        <a:rPr lang="en-US" sz="2800" b="1" u="none" strike="noStrike" dirty="0">
                          <a:effectLst/>
                        </a:rPr>
                        <a:t>657,738</a:t>
                      </a:r>
                      <a:endParaRPr lang="en-US" sz="2800" b="1" i="0" u="none" strike="noStrike" dirty="0">
                        <a:solidFill>
                          <a:srgbClr val="000000"/>
                        </a:solidFill>
                        <a:effectLst/>
                        <a:latin typeface="Aptos" panose="020B00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808138744"/>
                  </a:ext>
                </a:extLst>
              </a:tr>
              <a:tr h="693116">
                <a:tc>
                  <a:txBody>
                    <a:bodyPr/>
                    <a:lstStyle/>
                    <a:p>
                      <a:pPr algn="l" fontAlgn="ctr"/>
                      <a:r>
                        <a:rPr lang="en-US" sz="2800" b="1" u="none" strike="noStrike" dirty="0">
                          <a:effectLst/>
                        </a:rPr>
                        <a:t>Daytime Population</a:t>
                      </a:r>
                      <a:endParaRPr lang="en-US" sz="2800" b="1" i="0" u="none" strike="noStrike" dirty="0">
                        <a:solidFill>
                          <a:srgbClr val="000000"/>
                        </a:solidFill>
                        <a:effectLst/>
                        <a:latin typeface="Aptos Narrow" panose="020B0004020202020204" pitchFamily="34" charset="0"/>
                      </a:endParaRPr>
                    </a:p>
                  </a:txBody>
                  <a:tcPr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fontAlgn="ctr"/>
                      <a:r>
                        <a:rPr lang="en-US" sz="2800" b="1" u="none" strike="noStrike" dirty="0">
                          <a:effectLst/>
                        </a:rPr>
                        <a:t>674,082</a:t>
                      </a:r>
                      <a:endParaRPr lang="en-US" sz="2800" b="1" i="0" u="none" strike="noStrike" dirty="0">
                        <a:solidFill>
                          <a:srgbClr val="000000"/>
                        </a:solidFill>
                        <a:effectLst/>
                        <a:latin typeface="Aptos" panose="020B00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fontAlgn="ctr"/>
                      <a:r>
                        <a:rPr lang="en-US" sz="2800" b="1" u="none" strike="noStrike" dirty="0">
                          <a:effectLst/>
                        </a:rPr>
                        <a:t>2,169,489</a:t>
                      </a:r>
                      <a:endParaRPr lang="en-US" sz="2800" b="1" i="0" u="none" strike="noStrike" dirty="0">
                        <a:solidFill>
                          <a:srgbClr val="000000"/>
                        </a:solidFill>
                        <a:effectLst/>
                        <a:latin typeface="Aptos" panose="020B00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271328431"/>
                  </a:ext>
                </a:extLst>
              </a:tr>
              <a:tr h="693116">
                <a:tc>
                  <a:txBody>
                    <a:bodyPr/>
                    <a:lstStyle/>
                    <a:p>
                      <a:pPr algn="l" fontAlgn="ctr"/>
                      <a:r>
                        <a:rPr lang="en-US" sz="2800" b="1" u="none" strike="noStrike" dirty="0">
                          <a:effectLst/>
                        </a:rPr>
                        <a:t>Change in Daytime Population</a:t>
                      </a:r>
                      <a:endParaRPr lang="en-US" sz="2800" b="1" i="0" u="none" strike="noStrike" dirty="0">
                        <a:solidFill>
                          <a:srgbClr val="000000"/>
                        </a:solidFill>
                        <a:effectLst/>
                        <a:latin typeface="Aptos Narrow" panose="020B0004020202020204" pitchFamily="34" charset="0"/>
                      </a:endParaRPr>
                    </a:p>
                  </a:txBody>
                  <a:tcPr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fontAlgn="ctr"/>
                      <a:r>
                        <a:rPr lang="en-US" sz="2800" b="1" u="none" strike="noStrike" dirty="0">
                          <a:effectLst/>
                        </a:rPr>
                        <a:t>3.62x</a:t>
                      </a:r>
                      <a:endParaRPr lang="en-US" sz="2800" b="1" i="0" u="none" strike="noStrike" dirty="0">
                        <a:solidFill>
                          <a:srgbClr val="000000"/>
                        </a:solidFill>
                        <a:effectLst/>
                        <a:latin typeface="Aptos Narrow" panose="020B00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fontAlgn="ctr"/>
                      <a:r>
                        <a:rPr lang="en-US" sz="2800" b="1" u="none" strike="noStrike" dirty="0">
                          <a:effectLst/>
                        </a:rPr>
                        <a:t>3.30x</a:t>
                      </a:r>
                      <a:endParaRPr lang="en-US" sz="2800" b="1" i="0" u="none" strike="noStrike" dirty="0">
                        <a:solidFill>
                          <a:srgbClr val="000000"/>
                        </a:solidFill>
                        <a:effectLst/>
                        <a:latin typeface="Aptos Narrow" panose="020B00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2047963574"/>
                  </a:ext>
                </a:extLst>
              </a:tr>
              <a:tr h="666796">
                <a:tc>
                  <a:txBody>
                    <a:bodyPr/>
                    <a:lstStyle/>
                    <a:p>
                      <a:pPr algn="l" fontAlgn="ctr"/>
                      <a:r>
                        <a:rPr lang="en-US" sz="2800" b="1" u="none" strike="noStrike" dirty="0">
                          <a:effectLst/>
                        </a:rPr>
                        <a:t>Population Density (pop/mi^2) </a:t>
                      </a:r>
                      <a:endParaRPr lang="en-US" sz="2800" b="1" i="0" u="none" strike="noStrike" dirty="0">
                        <a:solidFill>
                          <a:srgbClr val="000000"/>
                        </a:solidFill>
                        <a:effectLst/>
                        <a:latin typeface="Aptos Narrow" panose="020B0004020202020204" pitchFamily="34" charset="0"/>
                      </a:endParaRPr>
                    </a:p>
                  </a:txBody>
                  <a:tcPr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fontAlgn="ctr"/>
                      <a:r>
                        <a:rPr lang="en-US" sz="2800" b="1" u="none" strike="noStrike" dirty="0">
                          <a:effectLst/>
                        </a:rPr>
                        <a:t>34,549.8</a:t>
                      </a:r>
                      <a:endParaRPr lang="en-US" sz="2800" b="1" i="0" u="none" strike="noStrike" dirty="0">
                        <a:solidFill>
                          <a:srgbClr val="000000"/>
                        </a:solidFill>
                        <a:effectLst/>
                        <a:latin typeface="Aptos" panose="020B00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fontAlgn="ctr"/>
                      <a:r>
                        <a:rPr lang="en-US" sz="2800" b="1" u="none" strike="noStrike" dirty="0">
                          <a:effectLst/>
                        </a:rPr>
                        <a:t>73,219.5</a:t>
                      </a:r>
                      <a:endParaRPr lang="en-US" sz="2800" b="1" i="0" u="none" strike="noStrike" dirty="0">
                        <a:solidFill>
                          <a:srgbClr val="000000"/>
                        </a:solidFill>
                        <a:effectLst/>
                        <a:latin typeface="Aptos" panose="020B00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57791826"/>
                  </a:ext>
                </a:extLst>
              </a:tr>
              <a:tr h="693116">
                <a:tc>
                  <a:txBody>
                    <a:bodyPr/>
                    <a:lstStyle/>
                    <a:p>
                      <a:pPr algn="l" fontAlgn="ctr"/>
                      <a:r>
                        <a:rPr lang="en-US" sz="2800" b="1" u="none" strike="noStrike" dirty="0">
                          <a:effectLst/>
                        </a:rPr>
                        <a:t>Area</a:t>
                      </a:r>
                      <a:endParaRPr lang="en-US" sz="2800" b="1" i="0" u="none" strike="noStrike" dirty="0">
                        <a:solidFill>
                          <a:srgbClr val="000000"/>
                        </a:solidFill>
                        <a:effectLst/>
                        <a:latin typeface="Aptos Narrow" panose="020B0004020202020204" pitchFamily="34" charset="0"/>
                      </a:endParaRPr>
                    </a:p>
                  </a:txBody>
                  <a:tcPr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fontAlgn="ctr"/>
                      <a:r>
                        <a:rPr lang="en-US" sz="2800" b="1" u="none" strike="noStrike" dirty="0">
                          <a:effectLst/>
                        </a:rPr>
                        <a:t>~5.4 sq. miles</a:t>
                      </a:r>
                      <a:endParaRPr lang="en-US" sz="2800" b="1" i="0" u="none" strike="noStrike" dirty="0">
                        <a:solidFill>
                          <a:srgbClr val="000000"/>
                        </a:solidFill>
                        <a:effectLst/>
                        <a:latin typeface="Aptos" panose="020B00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fontAlgn="ctr"/>
                      <a:r>
                        <a:rPr lang="en-US" sz="2800" b="1" u="none" strike="noStrike" dirty="0">
                          <a:effectLst/>
                        </a:rPr>
                        <a:t>~8 sq. miles</a:t>
                      </a:r>
                      <a:endParaRPr lang="en-US" sz="2800" b="1" i="0" u="none" strike="noStrike" dirty="0">
                        <a:solidFill>
                          <a:srgbClr val="000000"/>
                        </a:solidFill>
                        <a:effectLst/>
                        <a:latin typeface="Aptos" panose="020B00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536998354"/>
                  </a:ext>
                </a:extLst>
              </a:tr>
            </a:tbl>
          </a:graphicData>
        </a:graphic>
      </p:graphicFrame>
      <p:grpSp>
        <p:nvGrpSpPr>
          <p:cNvPr id="29" name="Group 28">
            <a:extLst>
              <a:ext uri="{FF2B5EF4-FFF2-40B4-BE49-F238E27FC236}">
                <a16:creationId xmlns:a16="http://schemas.microsoft.com/office/drawing/2014/main" id="{E4A3D89A-6D79-0691-BA2F-4F12FA82568D}"/>
              </a:ext>
            </a:extLst>
          </p:cNvPr>
          <p:cNvGrpSpPr>
            <a:grpSpLocks noChangeAspect="1"/>
          </p:cNvGrpSpPr>
          <p:nvPr/>
        </p:nvGrpSpPr>
        <p:grpSpPr>
          <a:xfrm>
            <a:off x="15434860" y="7455492"/>
            <a:ext cx="12691666" cy="6332340"/>
            <a:chOff x="15565393" y="7357350"/>
            <a:chExt cx="11397043" cy="5637572"/>
          </a:xfrm>
        </p:grpSpPr>
        <p:pic>
          <p:nvPicPr>
            <p:cNvPr id="27" name="Picture 26" descr="A map of chicago with a city&#10;&#10;AI-generated content may be incorrect.">
              <a:extLst>
                <a:ext uri="{FF2B5EF4-FFF2-40B4-BE49-F238E27FC236}">
                  <a16:creationId xmlns:a16="http://schemas.microsoft.com/office/drawing/2014/main" id="{D053CB04-4882-1B45-8F7D-D665F83398C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3514" r="20886"/>
            <a:stretch/>
          </p:blipFill>
          <p:spPr bwMode="auto">
            <a:xfrm>
              <a:off x="15565393" y="7357350"/>
              <a:ext cx="6400800" cy="5637572"/>
            </a:xfrm>
            <a:prstGeom prst="rect">
              <a:avLst/>
            </a:prstGeom>
            <a:ln>
              <a:noFill/>
            </a:ln>
            <a:extLst>
              <a:ext uri="{53640926-AAD7-44D8-BBD7-CCE9431645EC}">
                <a14:shadowObscured xmlns:a14="http://schemas.microsoft.com/office/drawing/2010/main"/>
              </a:ext>
            </a:extLst>
          </p:spPr>
        </p:pic>
        <p:pic>
          <p:nvPicPr>
            <p:cNvPr id="28" name="Picture 27" descr="A map of a city&#10;&#10;AI-generated content may be incorrect.">
              <a:extLst>
                <a:ext uri="{FF2B5EF4-FFF2-40B4-BE49-F238E27FC236}">
                  <a16:creationId xmlns:a16="http://schemas.microsoft.com/office/drawing/2014/main" id="{454B75A3-C5DF-FE82-177E-F0EC5E90D2D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1966193" y="7357350"/>
              <a:ext cx="4996243" cy="5637572"/>
            </a:xfrm>
            <a:prstGeom prst="rect">
              <a:avLst/>
            </a:prstGeom>
          </p:spPr>
        </p:pic>
      </p:grpSp>
      <p:sp>
        <p:nvSpPr>
          <p:cNvPr id="32" name="Rectangle 31">
            <a:extLst>
              <a:ext uri="{FF2B5EF4-FFF2-40B4-BE49-F238E27FC236}">
                <a16:creationId xmlns:a16="http://schemas.microsoft.com/office/drawing/2014/main" id="{BDEC2340-6A6B-6EAE-043B-7A9906B946EC}"/>
              </a:ext>
            </a:extLst>
          </p:cNvPr>
          <p:cNvSpPr/>
          <p:nvPr/>
        </p:nvSpPr>
        <p:spPr>
          <a:xfrm>
            <a:off x="1604150" y="7455492"/>
            <a:ext cx="13232643" cy="17722430"/>
          </a:xfrm>
          <a:prstGeom prst="rect">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t"/>
          <a:lstStyle/>
          <a:p>
            <a:r>
              <a:rPr lang="en-US" sz="3600" dirty="0">
                <a:solidFill>
                  <a:schemeClr val="tx1"/>
                </a:solidFill>
              </a:rPr>
              <a:t>Chicago is one of the most congested cities in the United States</a:t>
            </a:r>
            <a:r>
              <a:rPr lang="en-US" sz="3200" dirty="0">
                <a:solidFill>
                  <a:schemeClr val="tx1"/>
                </a:solidFill>
              </a:rPr>
              <a:t>:</a:t>
            </a:r>
          </a:p>
          <a:p>
            <a:pPr marL="1028700" lvl="1" indent="-571500">
              <a:buFont typeface="Arial" panose="020B0604020202020204" pitchFamily="34" charset="0"/>
              <a:buChar char="•"/>
            </a:pPr>
            <a:r>
              <a:rPr lang="en-US" sz="3600" b="1" dirty="0">
                <a:solidFill>
                  <a:schemeClr val="tx2"/>
                </a:solidFill>
              </a:rPr>
              <a:t>102 hours lost per driver</a:t>
            </a:r>
            <a:r>
              <a:rPr lang="en-US" sz="3200" b="1" dirty="0">
                <a:solidFill>
                  <a:schemeClr val="tx2"/>
                </a:solidFill>
              </a:rPr>
              <a:t> </a:t>
            </a:r>
            <a:r>
              <a:rPr lang="en-US" sz="2800" dirty="0">
                <a:solidFill>
                  <a:schemeClr val="tx1"/>
                </a:solidFill>
              </a:rPr>
              <a:t>per year,</a:t>
            </a:r>
          </a:p>
          <a:p>
            <a:pPr marL="1028700" lvl="1" indent="-571500">
              <a:buFont typeface="Arial" panose="020B0604020202020204" pitchFamily="34" charset="0"/>
              <a:buChar char="•"/>
            </a:pPr>
            <a:r>
              <a:rPr lang="en-US" sz="3600" b="1" dirty="0">
                <a:solidFill>
                  <a:schemeClr val="tx2"/>
                </a:solidFill>
              </a:rPr>
              <a:t>$6.6 billion dollars lost</a:t>
            </a:r>
            <a:r>
              <a:rPr lang="en-US" sz="3600" dirty="0">
                <a:solidFill>
                  <a:schemeClr val="tx2"/>
                </a:solidFill>
              </a:rPr>
              <a:t> </a:t>
            </a:r>
            <a:r>
              <a:rPr lang="en-US" sz="2800" dirty="0">
                <a:solidFill>
                  <a:schemeClr val="tx1"/>
                </a:solidFill>
              </a:rPr>
              <a:t>to the city annually </a:t>
            </a:r>
          </a:p>
          <a:p>
            <a:pPr lvl="1"/>
            <a:endParaRPr lang="en-US" sz="2800" dirty="0">
              <a:solidFill>
                <a:schemeClr val="tx1"/>
              </a:solidFill>
            </a:endParaRPr>
          </a:p>
          <a:p>
            <a:r>
              <a:rPr lang="en-US" sz="3600" dirty="0">
                <a:solidFill>
                  <a:schemeClr val="tx1"/>
                </a:solidFill>
              </a:rPr>
              <a:t>One solution that can potentially alleviate this is the creation of a </a:t>
            </a:r>
            <a:r>
              <a:rPr lang="en-US" sz="3600" b="1" dirty="0">
                <a:solidFill>
                  <a:schemeClr val="accent1">
                    <a:lumMod val="50000"/>
                  </a:schemeClr>
                </a:solidFill>
              </a:rPr>
              <a:t>Congestion Relief Zone </a:t>
            </a:r>
            <a:r>
              <a:rPr lang="en-US" sz="3600" dirty="0">
                <a:solidFill>
                  <a:schemeClr val="tx1"/>
                </a:solidFill>
              </a:rPr>
              <a:t>(CRZ).</a:t>
            </a:r>
          </a:p>
          <a:p>
            <a:endParaRPr lang="en-US" sz="3600" dirty="0">
              <a:solidFill>
                <a:schemeClr val="tx1"/>
              </a:solidFill>
            </a:endParaRPr>
          </a:p>
          <a:p>
            <a:endParaRPr lang="en-US" sz="3600" dirty="0">
              <a:solidFill>
                <a:schemeClr val="tx1"/>
              </a:solidFill>
            </a:endParaRPr>
          </a:p>
          <a:p>
            <a:endParaRPr lang="en-US" sz="3600" dirty="0">
              <a:solidFill>
                <a:schemeClr val="tx1"/>
              </a:solidFill>
            </a:endParaRPr>
          </a:p>
          <a:p>
            <a:endParaRPr lang="en-US" sz="3600" dirty="0">
              <a:solidFill>
                <a:schemeClr val="tx1"/>
              </a:solidFill>
            </a:endParaRPr>
          </a:p>
          <a:p>
            <a:pPr lvl="1"/>
            <a:endParaRPr lang="en-US" sz="2800" dirty="0">
              <a:solidFill>
                <a:schemeClr val="tx1"/>
              </a:solidFill>
            </a:endParaRPr>
          </a:p>
          <a:p>
            <a:pPr marL="1028700" lvl="1" indent="-571500">
              <a:buFont typeface="Arial" panose="020B0604020202020204" pitchFamily="34" charset="0"/>
              <a:buChar char="•"/>
            </a:pPr>
            <a:endParaRPr lang="en-US" sz="2800" dirty="0">
              <a:solidFill>
                <a:schemeClr val="tx1"/>
              </a:solidFill>
            </a:endParaRPr>
          </a:p>
          <a:p>
            <a:pPr marL="1028700" lvl="1" indent="-571500">
              <a:buFont typeface="Arial" panose="020B0604020202020204" pitchFamily="34" charset="0"/>
              <a:buChar char="•"/>
            </a:pPr>
            <a:endParaRPr lang="en-US" sz="2800" dirty="0">
              <a:solidFill>
                <a:schemeClr val="tx1"/>
              </a:solidFill>
            </a:endParaRPr>
          </a:p>
          <a:p>
            <a:pPr marL="1028700" lvl="1" indent="-571500">
              <a:buFont typeface="Arial" panose="020B0604020202020204" pitchFamily="34" charset="0"/>
              <a:buChar char="•"/>
            </a:pPr>
            <a:endParaRPr lang="en-US" sz="2800" dirty="0">
              <a:solidFill>
                <a:schemeClr val="tx1"/>
              </a:solidFill>
            </a:endParaRPr>
          </a:p>
          <a:p>
            <a:pPr marL="1028700" lvl="1" indent="-571500">
              <a:buFont typeface="Arial" panose="020B0604020202020204" pitchFamily="34" charset="0"/>
              <a:buChar char="•"/>
            </a:pPr>
            <a:endParaRPr lang="en-US" sz="2800" dirty="0">
              <a:solidFill>
                <a:schemeClr val="tx1"/>
              </a:solidFill>
            </a:endParaRPr>
          </a:p>
          <a:p>
            <a:pPr marL="1028700" lvl="1" indent="-571500">
              <a:buFont typeface="Arial" panose="020B0604020202020204" pitchFamily="34" charset="0"/>
              <a:buChar char="•"/>
            </a:pPr>
            <a:endParaRPr lang="en-US" sz="2800" dirty="0">
              <a:solidFill>
                <a:schemeClr val="tx1"/>
              </a:solidFill>
            </a:endParaRPr>
          </a:p>
          <a:p>
            <a:pPr marL="1028700" lvl="1" indent="-571500">
              <a:buFont typeface="Arial" panose="020B0604020202020204" pitchFamily="34" charset="0"/>
              <a:buChar char="•"/>
            </a:pPr>
            <a:endParaRPr lang="en-US" sz="2800" dirty="0">
              <a:solidFill>
                <a:schemeClr val="tx1"/>
              </a:solidFill>
            </a:endParaRPr>
          </a:p>
          <a:p>
            <a:pPr marL="1028700" lvl="1" indent="-571500">
              <a:buFont typeface="Arial" panose="020B0604020202020204" pitchFamily="34" charset="0"/>
              <a:buChar char="•"/>
            </a:pPr>
            <a:endParaRPr lang="en-US" sz="2800" dirty="0">
              <a:solidFill>
                <a:schemeClr val="tx1"/>
              </a:solidFill>
            </a:endParaRPr>
          </a:p>
          <a:p>
            <a:pPr marL="1028700" lvl="1" indent="-571500">
              <a:buFont typeface="Arial" panose="020B0604020202020204" pitchFamily="34" charset="0"/>
              <a:buChar char="•"/>
            </a:pPr>
            <a:endParaRPr lang="en-US" sz="2800" dirty="0">
              <a:solidFill>
                <a:schemeClr val="tx1"/>
              </a:solidFill>
            </a:endParaRPr>
          </a:p>
          <a:p>
            <a:pPr marL="1028700" lvl="1" indent="-571500">
              <a:buFont typeface="Arial" panose="020B0604020202020204" pitchFamily="34" charset="0"/>
              <a:buChar char="•"/>
            </a:pPr>
            <a:endParaRPr lang="en-US" sz="2800" dirty="0">
              <a:solidFill>
                <a:schemeClr val="tx1"/>
              </a:solidFill>
            </a:endParaRPr>
          </a:p>
          <a:p>
            <a:pPr marL="1028700" lvl="1" indent="-571500">
              <a:buFont typeface="Arial" panose="020B0604020202020204" pitchFamily="34" charset="0"/>
              <a:buChar char="•"/>
            </a:pPr>
            <a:endParaRPr lang="en-US" sz="2800" dirty="0">
              <a:solidFill>
                <a:schemeClr val="tx1"/>
              </a:solidFill>
            </a:endParaRPr>
          </a:p>
          <a:p>
            <a:pPr marL="1028700" lvl="1" indent="-571500">
              <a:buFont typeface="Arial" panose="020B0604020202020204" pitchFamily="34" charset="0"/>
              <a:buChar char="•"/>
            </a:pPr>
            <a:endParaRPr lang="en-US" sz="2800" dirty="0">
              <a:solidFill>
                <a:schemeClr val="tx1"/>
              </a:solidFill>
            </a:endParaRPr>
          </a:p>
          <a:p>
            <a:pPr marL="1028700" lvl="1" indent="-571500">
              <a:buFont typeface="Arial" panose="020B0604020202020204" pitchFamily="34" charset="0"/>
              <a:buChar char="•"/>
            </a:pPr>
            <a:endParaRPr lang="en-US" sz="2800" dirty="0">
              <a:solidFill>
                <a:schemeClr val="tx1"/>
              </a:solidFill>
            </a:endParaRPr>
          </a:p>
          <a:p>
            <a:pPr marL="1028700" lvl="1" indent="-571500">
              <a:buFont typeface="Arial" panose="020B0604020202020204" pitchFamily="34" charset="0"/>
              <a:buChar char="•"/>
            </a:pPr>
            <a:endParaRPr lang="en-US" sz="2800" dirty="0">
              <a:solidFill>
                <a:schemeClr val="tx1"/>
              </a:solidFill>
            </a:endParaRPr>
          </a:p>
          <a:p>
            <a:pPr marL="1028700" lvl="1" indent="-571500">
              <a:buFont typeface="Arial" panose="020B0604020202020204" pitchFamily="34" charset="0"/>
              <a:buChar char="•"/>
            </a:pPr>
            <a:endParaRPr lang="en-US" sz="2800" dirty="0">
              <a:solidFill>
                <a:schemeClr val="tx1"/>
              </a:solidFill>
            </a:endParaRPr>
          </a:p>
          <a:p>
            <a:pPr marL="1028700" lvl="1" indent="-571500">
              <a:buFont typeface="Arial" panose="020B0604020202020204" pitchFamily="34" charset="0"/>
              <a:buChar char="•"/>
            </a:pPr>
            <a:endParaRPr lang="en-US" sz="2800" dirty="0">
              <a:solidFill>
                <a:schemeClr val="tx1"/>
              </a:solidFill>
            </a:endParaRPr>
          </a:p>
          <a:p>
            <a:pPr lvl="1"/>
            <a:endParaRPr lang="en-US" sz="2800" dirty="0">
              <a:solidFill>
                <a:schemeClr val="tx1"/>
              </a:solidFill>
            </a:endParaRPr>
          </a:p>
          <a:p>
            <a:pPr lvl="1"/>
            <a:endParaRPr lang="en-US" sz="2800" dirty="0">
              <a:solidFill>
                <a:schemeClr val="tx1"/>
              </a:solidFill>
            </a:endParaRPr>
          </a:p>
          <a:p>
            <a:pPr lvl="1"/>
            <a:endParaRPr lang="en-US" sz="2800" dirty="0">
              <a:solidFill>
                <a:schemeClr val="tx1"/>
              </a:solidFill>
            </a:endParaRPr>
          </a:p>
          <a:p>
            <a:endParaRPr lang="en-US" sz="4000" b="1" dirty="0">
              <a:solidFill>
                <a:schemeClr val="tx1"/>
              </a:solidFill>
            </a:endParaRPr>
          </a:p>
        </p:txBody>
      </p:sp>
      <p:sp>
        <p:nvSpPr>
          <p:cNvPr id="33" name="Rectangle 32">
            <a:extLst>
              <a:ext uri="{FF2B5EF4-FFF2-40B4-BE49-F238E27FC236}">
                <a16:creationId xmlns:a16="http://schemas.microsoft.com/office/drawing/2014/main" id="{50C84401-C632-2607-BFFB-C8111DCDCB5B}"/>
              </a:ext>
            </a:extLst>
          </p:cNvPr>
          <p:cNvSpPr/>
          <p:nvPr/>
        </p:nvSpPr>
        <p:spPr>
          <a:xfrm>
            <a:off x="28891656" y="7457458"/>
            <a:ext cx="13232643" cy="4528988"/>
          </a:xfrm>
          <a:prstGeom prst="rect">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ctr"/>
          <a:lstStyle/>
          <a:p>
            <a:r>
              <a:rPr lang="en-US" sz="4400" dirty="0">
                <a:solidFill>
                  <a:schemeClr val="tx1"/>
                </a:solidFill>
                <a:latin typeface="+mj-lt"/>
              </a:rPr>
              <a:t>Metrics analyzed:</a:t>
            </a:r>
          </a:p>
          <a:p>
            <a:r>
              <a:rPr lang="en-US" sz="3600" b="1" dirty="0">
                <a:solidFill>
                  <a:schemeClr val="tx1"/>
                </a:solidFill>
              </a:rPr>
              <a:t>Methods of Transportation:</a:t>
            </a:r>
          </a:p>
          <a:p>
            <a:pPr marL="571500" indent="-571500">
              <a:buFont typeface="Arial" panose="020B0604020202020204" pitchFamily="34" charset="0"/>
              <a:buChar char="•"/>
            </a:pPr>
            <a:r>
              <a:rPr lang="en-US" sz="2800" dirty="0">
                <a:solidFill>
                  <a:schemeClr val="tx1"/>
                </a:solidFill>
              </a:rPr>
              <a:t>Those within the Proposed CRZ utilize mostly non-car ways to get to work.</a:t>
            </a:r>
          </a:p>
          <a:p>
            <a:pPr marL="571500" indent="-571500">
              <a:buFont typeface="Arial" panose="020B0604020202020204" pitchFamily="34" charset="0"/>
              <a:buChar char="•"/>
            </a:pPr>
            <a:r>
              <a:rPr lang="en-US" sz="2800" dirty="0">
                <a:solidFill>
                  <a:schemeClr val="tx1"/>
                </a:solidFill>
              </a:rPr>
              <a:t>Car use increases when expanding into the whole city and county.</a:t>
            </a:r>
          </a:p>
          <a:p>
            <a:pPr marL="571500" indent="-571500">
              <a:buFont typeface="Arial" panose="020B0604020202020204" pitchFamily="34" charset="0"/>
              <a:buChar char="•"/>
            </a:pPr>
            <a:endParaRPr lang="en-US" sz="2800" dirty="0">
              <a:solidFill>
                <a:schemeClr val="tx1"/>
              </a:solidFill>
            </a:endParaRPr>
          </a:p>
          <a:p>
            <a:r>
              <a:rPr lang="en-US" sz="3600" b="1" dirty="0">
                <a:solidFill>
                  <a:schemeClr val="tx1"/>
                </a:solidFill>
              </a:rPr>
              <a:t>Income Distribution:</a:t>
            </a:r>
          </a:p>
          <a:p>
            <a:pPr marL="571500" indent="-571500">
              <a:buFont typeface="Arial" panose="020B0604020202020204" pitchFamily="34" charset="0"/>
              <a:buChar char="•"/>
            </a:pPr>
            <a:r>
              <a:rPr lang="en-US" sz="2800" dirty="0">
                <a:solidFill>
                  <a:schemeClr val="tx1"/>
                </a:solidFill>
              </a:rPr>
              <a:t>Chicago and New York City have </a:t>
            </a:r>
            <a:r>
              <a:rPr lang="en-US" sz="3200" b="1" dirty="0">
                <a:solidFill>
                  <a:schemeClr val="tx2"/>
                </a:solidFill>
              </a:rPr>
              <a:t>very similar income distributions</a:t>
            </a:r>
            <a:r>
              <a:rPr lang="en-US" sz="2800" dirty="0">
                <a:solidFill>
                  <a:schemeClr val="tx1"/>
                </a:solidFill>
              </a:rPr>
              <a:t>.</a:t>
            </a:r>
          </a:p>
          <a:p>
            <a:pPr marL="571500" indent="-571500">
              <a:buFont typeface="Arial" panose="020B0604020202020204" pitchFamily="34" charset="0"/>
              <a:buChar char="•"/>
            </a:pPr>
            <a:r>
              <a:rPr lang="en-US" sz="2800" dirty="0">
                <a:solidFill>
                  <a:schemeClr val="tx1"/>
                </a:solidFill>
              </a:rPr>
              <a:t>The proposed CRZ has much higher income than the rest of the city.</a:t>
            </a:r>
          </a:p>
        </p:txBody>
      </p:sp>
      <p:sp>
        <p:nvSpPr>
          <p:cNvPr id="42" name="Rectangle 41">
            <a:extLst>
              <a:ext uri="{FF2B5EF4-FFF2-40B4-BE49-F238E27FC236}">
                <a16:creationId xmlns:a16="http://schemas.microsoft.com/office/drawing/2014/main" id="{2532FC42-F94B-C7B4-9110-DD16478E6D60}"/>
              </a:ext>
            </a:extLst>
          </p:cNvPr>
          <p:cNvSpPr/>
          <p:nvPr/>
        </p:nvSpPr>
        <p:spPr>
          <a:xfrm>
            <a:off x="28889404" y="19126862"/>
            <a:ext cx="13285454" cy="12907444"/>
          </a:xfrm>
          <a:prstGeom prst="rect">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ctr"/>
          <a:lstStyle/>
          <a:p>
            <a:r>
              <a:rPr lang="en-US" sz="3200" dirty="0">
                <a:solidFill>
                  <a:schemeClr val="tx1"/>
                </a:solidFill>
              </a:rPr>
              <a:t>Similarities between Chicago and New York City suggest the addition of a</a:t>
            </a:r>
            <a:r>
              <a:rPr lang="en-US" sz="3200" dirty="0">
                <a:solidFill>
                  <a:schemeClr val="tx2"/>
                </a:solidFill>
              </a:rPr>
              <a:t> </a:t>
            </a:r>
            <a:r>
              <a:rPr lang="en-US" sz="3600" b="1" dirty="0">
                <a:solidFill>
                  <a:schemeClr val="tx2"/>
                </a:solidFill>
              </a:rPr>
              <a:t>CRZ could be beneficial in alleviating congestion</a:t>
            </a:r>
            <a:r>
              <a:rPr lang="en-US" sz="3600" dirty="0">
                <a:solidFill>
                  <a:schemeClr val="tx2"/>
                </a:solidFill>
              </a:rPr>
              <a:t>. </a:t>
            </a:r>
            <a:endParaRPr lang="en-US" sz="3200" dirty="0">
              <a:solidFill>
                <a:schemeClr val="tx2"/>
              </a:solidFill>
            </a:endParaRPr>
          </a:p>
          <a:p>
            <a:pPr marL="1028700" lvl="1" indent="-571500">
              <a:buFont typeface="Arial" panose="020B0604020202020204" pitchFamily="34" charset="0"/>
              <a:buChar char="•"/>
            </a:pPr>
            <a:r>
              <a:rPr lang="en-US" sz="2800" dirty="0">
                <a:solidFill>
                  <a:schemeClr val="tx1"/>
                </a:solidFill>
              </a:rPr>
              <a:t>Both cities have similar flows in people travelling into their zones, with a daytime population by 3-4 times larger than the normal population.</a:t>
            </a:r>
          </a:p>
          <a:p>
            <a:pPr marL="1028700" lvl="1" indent="-571500">
              <a:buFont typeface="Arial" panose="020B0604020202020204" pitchFamily="34" charset="0"/>
              <a:buChar char="•"/>
            </a:pPr>
            <a:r>
              <a:rPr lang="en-US" sz="2800" dirty="0">
                <a:solidFill>
                  <a:schemeClr val="tx1"/>
                </a:solidFill>
              </a:rPr>
              <a:t>Both cities also have similar income distributions, indicating some degree of economic similarities.</a:t>
            </a:r>
          </a:p>
          <a:p>
            <a:pPr lvl="1"/>
            <a:endParaRPr lang="en-US" sz="2800" dirty="0">
              <a:solidFill>
                <a:schemeClr val="tx1"/>
              </a:solidFill>
            </a:endParaRPr>
          </a:p>
          <a:p>
            <a:r>
              <a:rPr lang="en-US" sz="3600" b="1" dirty="0">
                <a:solidFill>
                  <a:schemeClr val="tx2"/>
                </a:solidFill>
              </a:rPr>
              <a:t>Caveats:</a:t>
            </a:r>
          </a:p>
          <a:p>
            <a:pPr marL="1028700" lvl="1" indent="-571500">
              <a:buFont typeface="Arial" panose="020B0604020202020204" pitchFamily="34" charset="0"/>
              <a:buChar char="•"/>
            </a:pPr>
            <a:r>
              <a:rPr lang="en-US" sz="2800" dirty="0">
                <a:solidFill>
                  <a:schemeClr val="tx1"/>
                </a:solidFill>
              </a:rPr>
              <a:t>Chicago is bounded by land rather than water, and the Chicago River has many more crossings than the rivers in New York. </a:t>
            </a:r>
          </a:p>
          <a:p>
            <a:pPr marL="1028700" lvl="1" indent="-571500">
              <a:buFont typeface="Arial" panose="020B0604020202020204" pitchFamily="34" charset="0"/>
              <a:buChar char="•"/>
            </a:pPr>
            <a:r>
              <a:rPr lang="en-US" sz="2800" dirty="0">
                <a:solidFill>
                  <a:schemeClr val="tx1"/>
                </a:solidFill>
              </a:rPr>
              <a:t>The lack of natural barriers will make it more costly to construct CRZ infrastructure.</a:t>
            </a:r>
          </a:p>
          <a:p>
            <a:pPr marL="1028700" lvl="1" indent="-571500">
              <a:buFont typeface="Arial" panose="020B0604020202020204" pitchFamily="34" charset="0"/>
              <a:buChar char="•"/>
            </a:pPr>
            <a:r>
              <a:rPr lang="en-US" sz="2800" dirty="0">
                <a:solidFill>
                  <a:schemeClr val="tx1"/>
                </a:solidFill>
              </a:rPr>
              <a:t>New York also has much more public transit use to begin with, meaning it may be harder for Chicagoans to compensate for more difficulties driving into the city. </a:t>
            </a:r>
          </a:p>
          <a:p>
            <a:endParaRPr lang="en-US" sz="3200" dirty="0">
              <a:solidFill>
                <a:schemeClr val="tx1"/>
              </a:solidFill>
            </a:endParaRPr>
          </a:p>
          <a:p>
            <a:r>
              <a:rPr lang="en-US" sz="3200" dirty="0">
                <a:solidFill>
                  <a:schemeClr val="tx1"/>
                </a:solidFill>
              </a:rPr>
              <a:t>While it is hard to explicitly recommend the addition of a Congestion Relief Zone for Chicago, given the benefits and costs, it would certainly be something worthwhile for the city to take a serious look at if it can reduce congestion.</a:t>
            </a:r>
          </a:p>
          <a:p>
            <a:endParaRPr lang="en-US" sz="3200" dirty="0">
              <a:solidFill>
                <a:schemeClr val="tx1"/>
              </a:solidFill>
            </a:endParaRPr>
          </a:p>
          <a:p>
            <a:r>
              <a:rPr lang="en-US" sz="3200" dirty="0">
                <a:solidFill>
                  <a:schemeClr val="tx1"/>
                </a:solidFill>
              </a:rPr>
              <a:t>Chicago could also greatly benefit from an increase in public transportation funding, as the systems in place routinely face funding cuts from the state. Preliminary data from New York has shown that a CRZ can provide </a:t>
            </a:r>
            <a:r>
              <a:rPr lang="en-US" sz="3600" b="1" dirty="0">
                <a:solidFill>
                  <a:schemeClr val="tx2"/>
                </a:solidFill>
              </a:rPr>
              <a:t>extra funds for public transportation</a:t>
            </a:r>
            <a:r>
              <a:rPr lang="en-US" sz="3200" dirty="0">
                <a:solidFill>
                  <a:schemeClr val="tx1"/>
                </a:solidFill>
              </a:rPr>
              <a:t>, among other benefits like </a:t>
            </a:r>
            <a:r>
              <a:rPr lang="en-US" sz="3600" b="1" dirty="0">
                <a:solidFill>
                  <a:schemeClr val="tx2"/>
                </a:solidFill>
              </a:rPr>
              <a:t>less noise </a:t>
            </a:r>
            <a:r>
              <a:rPr lang="en-US" sz="3200" dirty="0">
                <a:solidFill>
                  <a:schemeClr val="tx1"/>
                </a:solidFill>
              </a:rPr>
              <a:t>and </a:t>
            </a:r>
            <a:r>
              <a:rPr lang="en-US" sz="3600" b="1" dirty="0">
                <a:solidFill>
                  <a:schemeClr val="tx2"/>
                </a:solidFill>
              </a:rPr>
              <a:t>better air quality</a:t>
            </a:r>
            <a:r>
              <a:rPr lang="en-US" sz="3200" dirty="0">
                <a:solidFill>
                  <a:schemeClr val="tx1"/>
                </a:solidFill>
              </a:rPr>
              <a:t>.		</a:t>
            </a:r>
            <a:endParaRPr lang="en-US" sz="3600" dirty="0">
              <a:solidFill>
                <a:schemeClr val="tx1"/>
              </a:solidFill>
            </a:endParaRPr>
          </a:p>
        </p:txBody>
      </p:sp>
      <p:graphicFrame>
        <p:nvGraphicFramePr>
          <p:cNvPr id="50" name="Chart 49">
            <a:extLst>
              <a:ext uri="{FF2B5EF4-FFF2-40B4-BE49-F238E27FC236}">
                <a16:creationId xmlns:a16="http://schemas.microsoft.com/office/drawing/2014/main" id="{CE6899D6-8BEB-2949-13E0-3C6F9E4EE32C}"/>
              </a:ext>
            </a:extLst>
          </p:cNvPr>
          <p:cNvGraphicFramePr>
            <a:graphicFrameLocks/>
          </p:cNvGraphicFramePr>
          <p:nvPr>
            <p:extLst>
              <p:ext uri="{D42A27DB-BD31-4B8C-83A1-F6EECF244321}">
                <p14:modId xmlns:p14="http://schemas.microsoft.com/office/powerpoint/2010/main" val="477962444"/>
              </p:ext>
            </p:extLst>
          </p:nvPr>
        </p:nvGraphicFramePr>
        <p:xfrm>
          <a:off x="15434860" y="26392457"/>
          <a:ext cx="12691666" cy="5641848"/>
        </p:xfrm>
        <a:graphic>
          <a:graphicData uri="http://schemas.openxmlformats.org/drawingml/2006/chart">
            <c:chart xmlns:c="http://schemas.openxmlformats.org/drawingml/2006/chart" xmlns:r="http://schemas.openxmlformats.org/officeDocument/2006/relationships" r:id="rId6"/>
          </a:graphicData>
        </a:graphic>
      </p:graphicFrame>
      <p:grpSp>
        <p:nvGrpSpPr>
          <p:cNvPr id="72" name="Group 71">
            <a:extLst>
              <a:ext uri="{FF2B5EF4-FFF2-40B4-BE49-F238E27FC236}">
                <a16:creationId xmlns:a16="http://schemas.microsoft.com/office/drawing/2014/main" id="{D3D899E0-A55E-196A-C910-09C323A849F8}"/>
              </a:ext>
            </a:extLst>
          </p:cNvPr>
          <p:cNvGrpSpPr/>
          <p:nvPr/>
        </p:nvGrpSpPr>
        <p:grpSpPr>
          <a:xfrm>
            <a:off x="15434860" y="21263743"/>
            <a:ext cx="12691666" cy="4627796"/>
            <a:chOff x="15544797" y="27153212"/>
            <a:chExt cx="12801600" cy="5785961"/>
          </a:xfrm>
        </p:grpSpPr>
        <p:sp>
          <p:nvSpPr>
            <p:cNvPr id="55" name="Rectangle 54">
              <a:extLst>
                <a:ext uri="{FF2B5EF4-FFF2-40B4-BE49-F238E27FC236}">
                  <a16:creationId xmlns:a16="http://schemas.microsoft.com/office/drawing/2014/main" id="{0F2C1BEA-E1F3-B912-F582-BCB50EAADE95}"/>
                </a:ext>
              </a:extLst>
            </p:cNvPr>
            <p:cNvSpPr/>
            <p:nvPr/>
          </p:nvSpPr>
          <p:spPr>
            <a:xfrm>
              <a:off x="15544797" y="27153212"/>
              <a:ext cx="12801600" cy="5785961"/>
            </a:xfrm>
            <a:prstGeom prst="rect">
              <a:avLst/>
            </a:prstGeom>
            <a:solidFill>
              <a:schemeClr val="bg2"/>
            </a:solid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3" name="TextBox 42">
              <a:extLst>
                <a:ext uri="{FF2B5EF4-FFF2-40B4-BE49-F238E27FC236}">
                  <a16:creationId xmlns:a16="http://schemas.microsoft.com/office/drawing/2014/main" id="{F6A0082D-2F12-3F2E-6140-A369F8518C3A}"/>
                </a:ext>
              </a:extLst>
            </p:cNvPr>
            <p:cNvSpPr txBox="1"/>
            <p:nvPr/>
          </p:nvSpPr>
          <p:spPr>
            <a:xfrm>
              <a:off x="21568238" y="27833584"/>
              <a:ext cx="6273196" cy="4425218"/>
            </a:xfrm>
            <a:prstGeom prst="rect">
              <a:avLst/>
            </a:prstGeom>
            <a:noFill/>
          </p:spPr>
          <p:txBody>
            <a:bodyPr wrap="square" rtlCol="0">
              <a:spAutoFit/>
            </a:bodyPr>
            <a:lstStyle/>
            <a:p>
              <a:r>
                <a:rPr lang="en-US" sz="3200" b="1" dirty="0">
                  <a:solidFill>
                    <a:schemeClr val="tx1">
                      <a:lumMod val="75000"/>
                      <a:lumOff val="25000"/>
                    </a:schemeClr>
                  </a:solidFill>
                </a:rPr>
                <a:t>Method of Commute within Chicago CRZ</a:t>
              </a:r>
              <a:br>
                <a:rPr lang="en-US" sz="4800" b="1" dirty="0">
                  <a:solidFill>
                    <a:srgbClr val="FF0000"/>
                  </a:solidFill>
                </a:rPr>
              </a:br>
              <a:r>
                <a:rPr lang="en-US" sz="4000" b="1" dirty="0">
                  <a:solidFill>
                    <a:srgbClr val="C00000"/>
                  </a:solidFill>
                  <a:latin typeface="Webdings" pitchFamily="2" charset="2"/>
                </a:rPr>
                <a:t>g </a:t>
              </a:r>
              <a:r>
                <a:rPr lang="en-US" sz="2000" b="1" dirty="0"/>
                <a:t>Walked</a:t>
              </a:r>
              <a:endParaRPr lang="en-US" sz="2800" b="1" dirty="0">
                <a:latin typeface="Webdings" pitchFamily="2" charset="2"/>
              </a:endParaRPr>
            </a:p>
            <a:p>
              <a:r>
                <a:rPr lang="en-US" sz="4000" b="1" dirty="0">
                  <a:solidFill>
                    <a:schemeClr val="accent1"/>
                  </a:solidFill>
                  <a:latin typeface="Webdings" pitchFamily="2" charset="2"/>
                </a:rPr>
                <a:t>g </a:t>
              </a:r>
              <a:r>
                <a:rPr lang="en-US" sz="2000" b="1" dirty="0"/>
                <a:t>Worked from Home</a:t>
              </a:r>
              <a:endParaRPr lang="en-US" sz="2800" b="1" dirty="0">
                <a:latin typeface="Webdings" pitchFamily="2" charset="2"/>
              </a:endParaRPr>
            </a:p>
            <a:p>
              <a:r>
                <a:rPr lang="en-US" sz="4000" b="1" dirty="0">
                  <a:solidFill>
                    <a:schemeClr val="accent3"/>
                  </a:solidFill>
                  <a:latin typeface="Webdings" pitchFamily="2" charset="2"/>
                </a:rPr>
                <a:t>g </a:t>
              </a:r>
              <a:r>
                <a:rPr lang="en-US" sz="2000" b="1" dirty="0"/>
                <a:t>Drove Alone</a:t>
              </a:r>
              <a:endParaRPr lang="en-US" sz="2000" b="1" dirty="0">
                <a:latin typeface="Webdings" pitchFamily="2" charset="2"/>
              </a:endParaRPr>
            </a:p>
            <a:p>
              <a:r>
                <a:rPr lang="en-US" sz="4000" b="1" dirty="0">
                  <a:solidFill>
                    <a:srgbClr val="FF8D00"/>
                  </a:solidFill>
                  <a:latin typeface="Webdings" pitchFamily="2" charset="2"/>
                </a:rPr>
                <a:t>g </a:t>
              </a:r>
              <a:r>
                <a:rPr lang="en-US" sz="2000" b="1" dirty="0"/>
                <a:t>Public Transportation</a:t>
              </a:r>
              <a:endParaRPr lang="en-US" sz="3200" b="1" dirty="0">
                <a:latin typeface="Webdings" pitchFamily="2" charset="2"/>
              </a:endParaRPr>
            </a:p>
          </p:txBody>
        </p:sp>
        <p:pic>
          <p:nvPicPr>
            <p:cNvPr id="53" name="Picture 52">
              <a:extLst>
                <a:ext uri="{FF2B5EF4-FFF2-40B4-BE49-F238E27FC236}">
                  <a16:creationId xmlns:a16="http://schemas.microsoft.com/office/drawing/2014/main" id="{36456E22-2B8B-D52D-5A18-1B82BEC8A65D}"/>
                </a:ext>
              </a:extLst>
            </p:cNvPr>
            <p:cNvPicPr>
              <a:picLocks noChangeAspect="1"/>
            </p:cNvPicPr>
            <p:nvPr/>
          </p:nvPicPr>
          <p:blipFill>
            <a:blip r:embed="rId7"/>
            <a:stretch>
              <a:fillRect/>
            </a:stretch>
          </p:blipFill>
          <p:spPr>
            <a:xfrm>
              <a:off x="16908591" y="27510306"/>
              <a:ext cx="4154686" cy="5068449"/>
            </a:xfrm>
            <a:prstGeom prst="rect">
              <a:avLst/>
            </a:prstGeom>
          </p:spPr>
        </p:pic>
      </p:grpSp>
      <p:sp>
        <p:nvSpPr>
          <p:cNvPr id="58" name="TextBox 57">
            <a:extLst>
              <a:ext uri="{FF2B5EF4-FFF2-40B4-BE49-F238E27FC236}">
                <a16:creationId xmlns:a16="http://schemas.microsoft.com/office/drawing/2014/main" id="{53DFFCF3-8DE5-2320-A0AC-4503FFD5EB36}"/>
              </a:ext>
            </a:extLst>
          </p:cNvPr>
          <p:cNvSpPr txBox="1"/>
          <p:nvPr/>
        </p:nvSpPr>
        <p:spPr>
          <a:xfrm>
            <a:off x="28944467" y="12301687"/>
            <a:ext cx="16422627" cy="769441"/>
          </a:xfrm>
          <a:prstGeom prst="rect">
            <a:avLst/>
          </a:prstGeom>
          <a:noFill/>
        </p:spPr>
        <p:txBody>
          <a:bodyPr wrap="square" rtlCol="0">
            <a:spAutoFit/>
          </a:bodyPr>
          <a:lstStyle/>
          <a:p>
            <a:r>
              <a:rPr lang="en-US" sz="4400" dirty="0">
                <a:latin typeface="Futura Medium" panose="020B0602020204020303" pitchFamily="34" charset="-79"/>
                <a:cs typeface="Futura Medium" panose="020B0602020204020303" pitchFamily="34" charset="-79"/>
              </a:rPr>
              <a:t>K</a:t>
            </a:r>
            <a:r>
              <a:rPr lang="en-US" sz="4400" cap="small" dirty="0">
                <a:latin typeface="Futura Medium" panose="020B0602020204020303" pitchFamily="34" charset="-79"/>
                <a:cs typeface="Futura Medium" panose="020B0602020204020303" pitchFamily="34" charset="-79"/>
              </a:rPr>
              <a:t>ey</a:t>
            </a:r>
            <a:r>
              <a:rPr lang="en-US" sz="4400" dirty="0">
                <a:latin typeface="Futura Medium" panose="020B0602020204020303" pitchFamily="34" charset="-79"/>
                <a:cs typeface="Futura Medium" panose="020B0602020204020303" pitchFamily="34" charset="-79"/>
              </a:rPr>
              <a:t> M</a:t>
            </a:r>
            <a:r>
              <a:rPr lang="en-US" sz="4400" cap="small" dirty="0">
                <a:latin typeface="Futura Medium" panose="020B0602020204020303" pitchFamily="34" charset="-79"/>
                <a:cs typeface="Futura Medium" panose="020B0602020204020303" pitchFamily="34" charset="-79"/>
              </a:rPr>
              <a:t>etrics</a:t>
            </a:r>
            <a:r>
              <a:rPr lang="en-US" sz="4400" dirty="0">
                <a:latin typeface="Futura Medium" panose="020B0602020204020303" pitchFamily="34" charset="-79"/>
                <a:cs typeface="Futura Medium" panose="020B0602020204020303" pitchFamily="34" charset="-79"/>
              </a:rPr>
              <a:t> </a:t>
            </a:r>
            <a:r>
              <a:rPr lang="en-US" sz="4400" cap="small" dirty="0">
                <a:latin typeface="Futura Medium" panose="020B0602020204020303" pitchFamily="34" charset="-79"/>
                <a:cs typeface="Futura Medium" panose="020B0602020204020303" pitchFamily="34" charset="-79"/>
              </a:rPr>
              <a:t>between</a:t>
            </a:r>
            <a:r>
              <a:rPr lang="en-US" sz="4400" dirty="0">
                <a:latin typeface="Futura Medium" panose="020B0602020204020303" pitchFamily="34" charset="-79"/>
                <a:cs typeface="Futura Medium" panose="020B0602020204020303" pitchFamily="34" charset="-79"/>
              </a:rPr>
              <a:t> C</a:t>
            </a:r>
            <a:r>
              <a:rPr lang="en-US" sz="4400" cap="small" dirty="0">
                <a:latin typeface="Futura Medium" panose="020B0602020204020303" pitchFamily="34" charset="-79"/>
                <a:cs typeface="Futura Medium" panose="020B0602020204020303" pitchFamily="34" charset="-79"/>
              </a:rPr>
              <a:t>hicago and</a:t>
            </a:r>
            <a:r>
              <a:rPr lang="en-US" sz="4400" dirty="0">
                <a:latin typeface="Futura Medium" panose="020B0602020204020303" pitchFamily="34" charset="-79"/>
                <a:cs typeface="Futura Medium" panose="020B0602020204020303" pitchFamily="34" charset="-79"/>
              </a:rPr>
              <a:t> NYC </a:t>
            </a:r>
            <a:r>
              <a:rPr lang="en-US" sz="4400" cap="small" dirty="0">
                <a:latin typeface="Futura Medium" panose="020B0602020204020303" pitchFamily="34" charset="-79"/>
                <a:cs typeface="Futura Medium" panose="020B0602020204020303" pitchFamily="34" charset="-79"/>
              </a:rPr>
              <a:t>CRZs</a:t>
            </a:r>
            <a:endParaRPr lang="en-US" sz="1200" cap="small" dirty="0">
              <a:latin typeface="Futura Medium" panose="020B0602020204020303" pitchFamily="34" charset="-79"/>
              <a:cs typeface="Futura Medium" panose="020B0602020204020303" pitchFamily="34" charset="-79"/>
            </a:endParaRPr>
          </a:p>
        </p:txBody>
      </p:sp>
      <p:sp>
        <p:nvSpPr>
          <p:cNvPr id="59" name="TextBox 58">
            <a:extLst>
              <a:ext uri="{FF2B5EF4-FFF2-40B4-BE49-F238E27FC236}">
                <a16:creationId xmlns:a16="http://schemas.microsoft.com/office/drawing/2014/main" id="{9AA49F95-9D7B-F52F-564F-CC032664AA77}"/>
              </a:ext>
            </a:extLst>
          </p:cNvPr>
          <p:cNvSpPr txBox="1"/>
          <p:nvPr/>
        </p:nvSpPr>
        <p:spPr>
          <a:xfrm>
            <a:off x="6958305" y="19673378"/>
            <a:ext cx="7692393" cy="646331"/>
          </a:xfrm>
          <a:prstGeom prst="rect">
            <a:avLst/>
          </a:prstGeom>
          <a:noFill/>
        </p:spPr>
        <p:txBody>
          <a:bodyPr wrap="square" rtlCol="0">
            <a:spAutoFit/>
          </a:bodyPr>
          <a:lstStyle/>
          <a:p>
            <a:r>
              <a:rPr lang="en-US" sz="900" dirty="0">
                <a:effectLst/>
              </a:rPr>
              <a:t>Image Source: Metropolitan Transport Authority. (2024). </a:t>
            </a:r>
            <a:r>
              <a:rPr lang="en-US" sz="900" i="1" dirty="0">
                <a:effectLst/>
              </a:rPr>
              <a:t>Congestion pricing will unlock a better New York</a:t>
            </a:r>
            <a:r>
              <a:rPr lang="en-US" sz="900" dirty="0">
                <a:effectLst/>
              </a:rPr>
              <a:t>. Congestion Relief Zone. </a:t>
            </a:r>
            <a:r>
              <a:rPr lang="en-US" sz="900" dirty="0">
                <a:effectLst/>
                <a:hlinkClick r:id="rId8"/>
              </a:rPr>
              <a:t>https://congestionreliefzone.mta.info/</a:t>
            </a:r>
            <a:endParaRPr lang="en-US" sz="900" dirty="0">
              <a:effectLst/>
            </a:endParaRPr>
          </a:p>
          <a:p>
            <a:r>
              <a:rPr lang="en-US" sz="900" dirty="0">
                <a:effectLst/>
              </a:rPr>
              <a:t>Graph Source: Cook et al. (2025). </a:t>
            </a:r>
            <a:r>
              <a:rPr lang="en-US" sz="900" i="1" dirty="0">
                <a:effectLst/>
              </a:rPr>
              <a:t>The Short-Run Effects of Congestion Pricing in New York City</a:t>
            </a:r>
            <a:r>
              <a:rPr lang="en-US" sz="900" dirty="0">
                <a:effectLst/>
              </a:rPr>
              <a:t> (No. w33584; p. w33584). National Bureau of Economic Research. </a:t>
            </a:r>
            <a:r>
              <a:rPr lang="en-US" sz="900" dirty="0">
                <a:effectLst/>
                <a:hlinkClick r:id="rId9"/>
              </a:rPr>
              <a:t>https://doi.org/10.3386/w33584</a:t>
            </a:r>
            <a:endParaRPr lang="en-US" sz="900" dirty="0">
              <a:effectLst/>
            </a:endParaRPr>
          </a:p>
        </p:txBody>
      </p:sp>
      <p:pic>
        <p:nvPicPr>
          <p:cNvPr id="67" name="Picture 66">
            <a:extLst>
              <a:ext uri="{FF2B5EF4-FFF2-40B4-BE49-F238E27FC236}">
                <a16:creationId xmlns:a16="http://schemas.microsoft.com/office/drawing/2014/main" id="{CA2DC540-505C-A814-C0CA-C75F1B271D0F}"/>
              </a:ext>
            </a:extLst>
          </p:cNvPr>
          <p:cNvPicPr>
            <a:picLocks noChangeAspect="1"/>
          </p:cNvPicPr>
          <p:nvPr/>
        </p:nvPicPr>
        <p:blipFill>
          <a:blip r:embed="rId10"/>
          <a:stretch>
            <a:fillRect/>
          </a:stretch>
        </p:blipFill>
        <p:spPr>
          <a:xfrm>
            <a:off x="11119627" y="11719692"/>
            <a:ext cx="3497292" cy="2532888"/>
          </a:xfrm>
          <a:prstGeom prst="rect">
            <a:avLst/>
          </a:prstGeom>
        </p:spPr>
      </p:pic>
      <p:pic>
        <p:nvPicPr>
          <p:cNvPr id="68" name="Picture 67">
            <a:extLst>
              <a:ext uri="{FF2B5EF4-FFF2-40B4-BE49-F238E27FC236}">
                <a16:creationId xmlns:a16="http://schemas.microsoft.com/office/drawing/2014/main" id="{4428311F-2C4D-D0D7-C120-FD387924B908}"/>
              </a:ext>
            </a:extLst>
          </p:cNvPr>
          <p:cNvPicPr>
            <a:picLocks noChangeAspect="1"/>
          </p:cNvPicPr>
          <p:nvPr/>
        </p:nvPicPr>
        <p:blipFill>
          <a:blip r:embed="rId11">
            <a:alphaModFix/>
          </a:blip>
          <a:stretch>
            <a:fillRect/>
          </a:stretch>
        </p:blipFill>
        <p:spPr>
          <a:xfrm>
            <a:off x="11133279" y="14425994"/>
            <a:ext cx="3501014" cy="2532888"/>
          </a:xfrm>
          <a:prstGeom prst="rect">
            <a:avLst/>
          </a:prstGeom>
        </p:spPr>
      </p:pic>
      <p:pic>
        <p:nvPicPr>
          <p:cNvPr id="69" name="Picture 68">
            <a:extLst>
              <a:ext uri="{FF2B5EF4-FFF2-40B4-BE49-F238E27FC236}">
                <a16:creationId xmlns:a16="http://schemas.microsoft.com/office/drawing/2014/main" id="{297EE1FE-09AC-B8CB-980C-B15BF97CC74F}"/>
              </a:ext>
            </a:extLst>
          </p:cNvPr>
          <p:cNvPicPr>
            <a:picLocks noChangeAspect="1"/>
          </p:cNvPicPr>
          <p:nvPr/>
        </p:nvPicPr>
        <p:blipFill>
          <a:blip r:embed="rId12">
            <a:alphaModFix/>
          </a:blip>
          <a:stretch>
            <a:fillRect/>
          </a:stretch>
        </p:blipFill>
        <p:spPr>
          <a:xfrm>
            <a:off x="11113740" y="17132297"/>
            <a:ext cx="3503179" cy="2534454"/>
          </a:xfrm>
          <a:prstGeom prst="rect">
            <a:avLst/>
          </a:prstGeom>
        </p:spPr>
      </p:pic>
      <p:pic>
        <p:nvPicPr>
          <p:cNvPr id="70" name="Picture 2">
            <a:extLst>
              <a:ext uri="{FF2B5EF4-FFF2-40B4-BE49-F238E27FC236}">
                <a16:creationId xmlns:a16="http://schemas.microsoft.com/office/drawing/2014/main" id="{0DD551FD-1D9A-10F6-B126-282F906FC615}"/>
              </a:ext>
            </a:extLst>
          </p:cNvPr>
          <p:cNvPicPr>
            <a:picLocks noChangeAspect="1" noChangeArrowheads="1"/>
          </p:cNvPicPr>
          <p:nvPr/>
        </p:nvPicPr>
        <p:blipFill rotWithShape="1">
          <a:blip r:embed="rId13">
            <a:extLst>
              <a:ext uri="{28A0092B-C50C-407E-A947-70E740481C1C}">
                <a14:useLocalDpi xmlns:a14="http://schemas.microsoft.com/office/drawing/2010/main" val="0"/>
              </a:ext>
            </a:extLst>
          </a:blip>
          <a:srcRect l="10430" t="310" r="15111" b="-310"/>
          <a:stretch/>
        </p:blipFill>
        <p:spPr bwMode="auto">
          <a:xfrm>
            <a:off x="6958304" y="14091284"/>
            <a:ext cx="3954595" cy="5582094"/>
          </a:xfrm>
          <a:prstGeom prst="rect">
            <a:avLst/>
          </a:prstGeom>
          <a:noFill/>
          <a:extLst>
            <a:ext uri="{909E8E84-426E-40DD-AFC4-6F175D3DCCD1}">
              <a14:hiddenFill xmlns:a14="http://schemas.microsoft.com/office/drawing/2010/main">
                <a:solidFill>
                  <a:srgbClr val="FFFFFF"/>
                </a:solidFill>
              </a14:hiddenFill>
            </a:ext>
          </a:extLst>
        </p:spPr>
      </p:pic>
      <p:sp>
        <p:nvSpPr>
          <p:cNvPr id="71" name="TextBox 70">
            <a:extLst>
              <a:ext uri="{FF2B5EF4-FFF2-40B4-BE49-F238E27FC236}">
                <a16:creationId xmlns:a16="http://schemas.microsoft.com/office/drawing/2014/main" id="{D7B763E5-E452-7912-94D8-E54FAE4A9B2C}"/>
              </a:ext>
            </a:extLst>
          </p:cNvPr>
          <p:cNvSpPr txBox="1"/>
          <p:nvPr/>
        </p:nvSpPr>
        <p:spPr>
          <a:xfrm>
            <a:off x="1656123" y="10929032"/>
            <a:ext cx="5302180" cy="10310515"/>
          </a:xfrm>
          <a:prstGeom prst="rect">
            <a:avLst/>
          </a:prstGeom>
          <a:noFill/>
        </p:spPr>
        <p:txBody>
          <a:bodyPr wrap="square" lIns="182880" rIns="182880" rtlCol="0">
            <a:spAutoFit/>
          </a:bodyPr>
          <a:lstStyle/>
          <a:p>
            <a:pPr marL="1028700" lvl="1" indent="-571500">
              <a:buFont typeface="Arial" panose="020B0604020202020204" pitchFamily="34" charset="0"/>
              <a:buChar char="•"/>
            </a:pPr>
            <a:r>
              <a:rPr lang="en-US" sz="2800" dirty="0">
                <a:solidFill>
                  <a:schemeClr val="tx1"/>
                </a:solidFill>
              </a:rPr>
              <a:t>A CRZ is an area in which a toll is charged to enter, with the aim of reducing car traffic.</a:t>
            </a:r>
          </a:p>
          <a:p>
            <a:endParaRPr lang="en-US" sz="3600" dirty="0">
              <a:solidFill>
                <a:schemeClr val="tx1"/>
              </a:solidFill>
            </a:endParaRPr>
          </a:p>
          <a:p>
            <a:r>
              <a:rPr lang="en-US" sz="3600" dirty="0">
                <a:solidFill>
                  <a:schemeClr val="tx1"/>
                </a:solidFill>
              </a:rPr>
              <a:t>Notably Cities with</a:t>
            </a:r>
            <a:r>
              <a:rPr lang="en-US" sz="3600" dirty="0"/>
              <a:t> </a:t>
            </a:r>
            <a:r>
              <a:rPr lang="en-US" sz="3600" dirty="0">
                <a:solidFill>
                  <a:schemeClr val="tx1"/>
                </a:solidFill>
              </a:rPr>
              <a:t>CRZ:</a:t>
            </a:r>
          </a:p>
          <a:p>
            <a:pPr marL="1028700" lvl="1" indent="-571500">
              <a:buFont typeface="Arial" panose="020B0604020202020204" pitchFamily="34" charset="0"/>
              <a:buChar char="•"/>
            </a:pPr>
            <a:r>
              <a:rPr lang="en-US" sz="2800" dirty="0"/>
              <a:t>London, Milan, Singapore,  Stockholm</a:t>
            </a:r>
          </a:p>
          <a:p>
            <a:pPr marL="1028700" lvl="1" indent="-571500">
              <a:buFont typeface="Arial" panose="020B0604020202020204" pitchFamily="34" charset="0"/>
              <a:buChar char="•"/>
            </a:pPr>
            <a:r>
              <a:rPr lang="en-US" sz="2800" dirty="0">
                <a:solidFill>
                  <a:schemeClr val="tx1"/>
                </a:solidFill>
              </a:rPr>
              <a:t>Most </a:t>
            </a:r>
            <a:r>
              <a:rPr lang="en-US" sz="2800" dirty="0"/>
              <a:t>recently, New York City (pictured on the left)</a:t>
            </a:r>
          </a:p>
          <a:p>
            <a:endParaRPr lang="en-US" sz="3200" dirty="0"/>
          </a:p>
          <a:p>
            <a:r>
              <a:rPr lang="en-US" sz="3200" dirty="0"/>
              <a:t>Preliminary results show a moderate success in raising speeds and lowered emissions. </a:t>
            </a:r>
          </a:p>
          <a:p>
            <a:pPr marL="571500" indent="-571500">
              <a:buFont typeface="Arial" panose="020B0604020202020204" pitchFamily="34" charset="0"/>
              <a:buChar char="•"/>
            </a:pPr>
            <a:endParaRPr lang="en-US" sz="3200" dirty="0"/>
          </a:p>
          <a:p>
            <a:r>
              <a:rPr lang="en-US" sz="3200" dirty="0"/>
              <a:t>Funds raised from the CRZ tolls can also be put towards alternative modes of transportation, like bike paths and public transit.</a:t>
            </a:r>
          </a:p>
        </p:txBody>
      </p:sp>
      <p:pic>
        <p:nvPicPr>
          <p:cNvPr id="1030" name="Picture 6" descr="Map of Chicago Downtown Zone, where surcharges for non-wheelchair... |  Download Scientific Diagram">
            <a:extLst>
              <a:ext uri="{FF2B5EF4-FFF2-40B4-BE49-F238E27FC236}">
                <a16:creationId xmlns:a16="http://schemas.microsoft.com/office/drawing/2014/main" id="{4016DE27-7124-BAD6-5C62-070AEBA05CDA}"/>
              </a:ext>
            </a:extLst>
          </p:cNvPr>
          <p:cNvPicPr>
            <a:picLocks noChangeAspect="1" noChangeArrowheads="1"/>
          </p:cNvPicPr>
          <p:nvPr/>
        </p:nvPicPr>
        <p:blipFill rotWithShape="1">
          <a:blip r:embed="rId14">
            <a:extLst>
              <a:ext uri="{28A0092B-C50C-407E-A947-70E740481C1C}">
                <a14:useLocalDpi xmlns:a14="http://schemas.microsoft.com/office/drawing/2010/main" val="0"/>
              </a:ext>
            </a:extLst>
          </a:blip>
          <a:srcRect b="13627"/>
          <a:stretch/>
        </p:blipFill>
        <p:spPr bwMode="auto">
          <a:xfrm>
            <a:off x="9714690" y="21198708"/>
            <a:ext cx="4761685" cy="3926940"/>
          </a:xfrm>
          <a:prstGeom prst="rect">
            <a:avLst/>
          </a:prstGeom>
          <a:noFill/>
          <a:extLst>
            <a:ext uri="{909E8E84-426E-40DD-AFC4-6F175D3DCCD1}">
              <a14:hiddenFill xmlns:a14="http://schemas.microsoft.com/office/drawing/2010/main">
                <a:solidFill>
                  <a:srgbClr val="FFFFFF"/>
                </a:solidFill>
              </a14:hiddenFill>
            </a:ext>
          </a:extLst>
        </p:spPr>
      </p:pic>
      <p:sp>
        <p:nvSpPr>
          <p:cNvPr id="75" name="Rectangle 74">
            <a:extLst>
              <a:ext uri="{FF2B5EF4-FFF2-40B4-BE49-F238E27FC236}">
                <a16:creationId xmlns:a16="http://schemas.microsoft.com/office/drawing/2014/main" id="{F8CE3F7B-779A-1138-09BB-8DC502C0F95D}"/>
              </a:ext>
            </a:extLst>
          </p:cNvPr>
          <p:cNvSpPr/>
          <p:nvPr/>
        </p:nvSpPr>
        <p:spPr>
          <a:xfrm>
            <a:off x="6959341" y="11719692"/>
            <a:ext cx="3940412" cy="213400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3200" b="1" dirty="0"/>
              <a:t>New York:</a:t>
            </a:r>
          </a:p>
          <a:p>
            <a:r>
              <a:rPr lang="en-US" sz="3600" b="1" dirty="0"/>
              <a:t>Higher</a:t>
            </a:r>
            <a:r>
              <a:rPr lang="en-US" sz="4000" b="1" dirty="0"/>
              <a:t> </a:t>
            </a:r>
            <a:r>
              <a:rPr lang="en-US" sz="2800" b="1" dirty="0"/>
              <a:t>Speeds</a:t>
            </a:r>
            <a:endParaRPr lang="en-US" sz="4000" b="1" dirty="0"/>
          </a:p>
          <a:p>
            <a:r>
              <a:rPr lang="en-US" sz="3600" b="1" dirty="0"/>
              <a:t>Lowered</a:t>
            </a:r>
            <a:r>
              <a:rPr lang="en-US" sz="3200" b="1" dirty="0"/>
              <a:t> </a:t>
            </a:r>
            <a:r>
              <a:rPr lang="en-US" sz="2800" b="1" dirty="0"/>
              <a:t>Emissions</a:t>
            </a:r>
            <a:endParaRPr lang="en-US" sz="3200" b="1" dirty="0"/>
          </a:p>
        </p:txBody>
      </p:sp>
      <p:sp>
        <p:nvSpPr>
          <p:cNvPr id="76" name="TextBox 75">
            <a:extLst>
              <a:ext uri="{FF2B5EF4-FFF2-40B4-BE49-F238E27FC236}">
                <a16:creationId xmlns:a16="http://schemas.microsoft.com/office/drawing/2014/main" id="{1A584F43-0A46-81EC-0CC9-705B9DA01FC2}"/>
              </a:ext>
            </a:extLst>
          </p:cNvPr>
          <p:cNvSpPr txBox="1"/>
          <p:nvPr/>
        </p:nvSpPr>
        <p:spPr>
          <a:xfrm>
            <a:off x="1716342" y="21269352"/>
            <a:ext cx="7964933" cy="3785652"/>
          </a:xfrm>
          <a:prstGeom prst="rect">
            <a:avLst/>
          </a:prstGeom>
          <a:noFill/>
        </p:spPr>
        <p:txBody>
          <a:bodyPr wrap="square" rtlCol="0">
            <a:spAutoFit/>
          </a:bodyPr>
          <a:lstStyle/>
          <a:p>
            <a:r>
              <a:rPr lang="en-US" sz="3200" dirty="0">
                <a:solidFill>
                  <a:schemeClr val="tx1"/>
                </a:solidFill>
              </a:rPr>
              <a:t>Additionally, Chicago already has a form of congestion charge, in the form of a surcharge on rideshare services such as Uber and Lyft. </a:t>
            </a:r>
          </a:p>
          <a:p>
            <a:pPr marL="742950" lvl="1" indent="-285750">
              <a:buFont typeface="Arial" panose="020B0604020202020204" pitchFamily="34" charset="0"/>
              <a:buChar char="•"/>
            </a:pPr>
            <a:r>
              <a:rPr lang="en-US" sz="2800" dirty="0">
                <a:solidFill>
                  <a:schemeClr val="tx1"/>
                </a:solidFill>
              </a:rPr>
              <a:t>Rides started or ending in the zone have an extra tax added</a:t>
            </a:r>
          </a:p>
          <a:p>
            <a:pPr marL="742950" lvl="1" indent="-285750">
              <a:buFont typeface="Arial" panose="020B0604020202020204" pitchFamily="34" charset="0"/>
              <a:buChar char="•"/>
            </a:pPr>
            <a:r>
              <a:rPr lang="en-US" sz="2800" dirty="0"/>
              <a:t>P</a:t>
            </a:r>
            <a:r>
              <a:rPr lang="en-US" sz="2800" dirty="0">
                <a:solidFill>
                  <a:schemeClr val="tx1"/>
                </a:solidFill>
              </a:rPr>
              <a:t>ickups and drop-offs ended  reduced by around 7%</a:t>
            </a:r>
          </a:p>
        </p:txBody>
      </p:sp>
      <p:sp>
        <p:nvSpPr>
          <p:cNvPr id="77" name="TextBox 76">
            <a:extLst>
              <a:ext uri="{FF2B5EF4-FFF2-40B4-BE49-F238E27FC236}">
                <a16:creationId xmlns:a16="http://schemas.microsoft.com/office/drawing/2014/main" id="{8057CCBB-7C8C-062B-66EB-240AF46098AF}"/>
              </a:ext>
            </a:extLst>
          </p:cNvPr>
          <p:cNvSpPr txBox="1"/>
          <p:nvPr/>
        </p:nvSpPr>
        <p:spPr>
          <a:xfrm>
            <a:off x="15704173" y="6623234"/>
            <a:ext cx="12422353" cy="707886"/>
          </a:xfrm>
          <a:prstGeom prst="rect">
            <a:avLst/>
          </a:prstGeom>
          <a:noFill/>
        </p:spPr>
        <p:txBody>
          <a:bodyPr wrap="square" rtlCol="0">
            <a:spAutoFit/>
          </a:bodyPr>
          <a:lstStyle/>
          <a:p>
            <a:pPr algn="r"/>
            <a:r>
              <a:rPr lang="en-US" sz="4000" dirty="0">
                <a:latin typeface="Futura Medium" panose="020B0602020204020303" pitchFamily="34" charset="-79"/>
                <a:cs typeface="Futura Medium" panose="020B0602020204020303" pitchFamily="34" charset="-79"/>
              </a:rPr>
              <a:t>Proposed CRZ in Chicago:</a:t>
            </a:r>
            <a:endParaRPr lang="en-US" sz="1100" cap="small" dirty="0">
              <a:latin typeface="Futura Medium" panose="020B0602020204020303" pitchFamily="34" charset="-79"/>
              <a:cs typeface="Futura Medium" panose="020B0602020204020303" pitchFamily="34" charset="-79"/>
            </a:endParaRPr>
          </a:p>
        </p:txBody>
      </p:sp>
      <p:sp>
        <p:nvSpPr>
          <p:cNvPr id="85" name="Rectangle 84">
            <a:extLst>
              <a:ext uri="{FF2B5EF4-FFF2-40B4-BE49-F238E27FC236}">
                <a16:creationId xmlns:a16="http://schemas.microsoft.com/office/drawing/2014/main" id="{BD7C3DFC-A5C9-38B5-BF50-1DB7B54D2822}"/>
              </a:ext>
            </a:extLst>
          </p:cNvPr>
          <p:cNvSpPr/>
          <p:nvPr/>
        </p:nvSpPr>
        <p:spPr>
          <a:xfrm>
            <a:off x="23495148" y="15252970"/>
            <a:ext cx="4130752" cy="3093396"/>
          </a:xfrm>
          <a:prstGeom prst="rect">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0" rtlCol="0" anchor="t"/>
          <a:lstStyle/>
          <a:p>
            <a:pPr marL="285750" indent="-285750">
              <a:buFont typeface="Arial" panose="020B0604020202020204" pitchFamily="34" charset="0"/>
              <a:buChar char="•"/>
            </a:pPr>
            <a:r>
              <a:rPr lang="en-US" sz="2800" dirty="0">
                <a:solidFill>
                  <a:schemeClr val="tx1"/>
                </a:solidFill>
              </a:rPr>
              <a:t>Less Drivers in City Center</a:t>
            </a:r>
          </a:p>
        </p:txBody>
      </p:sp>
    </p:spTree>
    <p:extLst>
      <p:ext uri="{BB962C8B-B14F-4D97-AF65-F5344CB8AC3E}">
        <p14:creationId xmlns:p14="http://schemas.microsoft.com/office/powerpoint/2010/main" val="307710541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dirty="0"/>
        </a:defPPr>
      </a:lstStyle>
      <a:style>
        <a:lnRef idx="2">
          <a:schemeClr val="accent1">
            <a:shade val="15000"/>
          </a:schemeClr>
        </a:lnRef>
        <a:fillRef idx="1">
          <a:schemeClr val="accent1"/>
        </a:fillRef>
        <a:effectRef idx="0">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Office Theme</Template>
  <TotalTime>34799</TotalTime>
  <Words>771</Words>
  <Application>Microsoft Macintosh PowerPoint</Application>
  <PresentationFormat>Custom</PresentationFormat>
  <Paragraphs>103</Paragraphs>
  <Slides>1</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vt:i4>
      </vt:variant>
    </vt:vector>
  </HeadingPairs>
  <TitlesOfParts>
    <vt:vector size="9" baseType="lpstr">
      <vt:lpstr>Aptos</vt:lpstr>
      <vt:lpstr>Aptos Display</vt:lpstr>
      <vt:lpstr>Aptos Narrow</vt:lpstr>
      <vt:lpstr>Arial</vt:lpstr>
      <vt:lpstr>FUTURA MEDIUM</vt:lpstr>
      <vt:lpstr>FUTURA MEDIUM</vt:lpstr>
      <vt:lpstr>Webdings</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Nienhuis, Willem</dc:creator>
  <cp:lastModifiedBy>Nienhuis, Willem</cp:lastModifiedBy>
  <cp:revision>14</cp:revision>
  <cp:lastPrinted>2025-04-09T22:40:00Z</cp:lastPrinted>
  <dcterms:created xsi:type="dcterms:W3CDTF">2025-03-20T19:46:29Z</dcterms:created>
  <dcterms:modified xsi:type="dcterms:W3CDTF">2025-04-13T23:45:55Z</dcterms:modified>
</cp:coreProperties>
</file>